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media/image40.webp" ContentType="image/webp"/>
  <Override PartName="/ppt/media/image41.webp" ContentType="image/webp"/>
  <Override PartName="/ppt/media/image45.webp" ContentType="image/webp"/>
  <Override PartName="/ppt/media/image4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6" r:id="rId4"/>
    <p:sldMasterId id="2147483659" r:id="rId5"/>
    <p:sldMasterId id="2147483662" r:id="rId6"/>
    <p:sldMasterId id="2147483665" r:id="rId7"/>
    <p:sldMasterId id="2147483667" r:id="rId8"/>
    <p:sldMasterId id="2147483670" r:id="rId9"/>
    <p:sldMasterId id="2147483672" r:id="rId10"/>
    <p:sldMasterId id="2147483675" r:id="rId11"/>
    <p:sldMasterId id="2147483680" r:id="rId12"/>
    <p:sldMasterId id="2147483683" r:id="rId13"/>
    <p:sldMasterId id="2147483686" r:id="rId14"/>
    <p:sldMasterId id="2147483688" r:id="rId15"/>
    <p:sldMasterId id="2147483690" r:id="rId16"/>
    <p:sldMasterId id="2147483693" r:id="rId17"/>
    <p:sldMasterId id="2147483698" r:id="rId18"/>
    <p:sldMasterId id="2147483700" r:id="rId19"/>
  </p:sldMasterIdLst>
  <p:notesMasterIdLst>
    <p:notesMasterId r:id="rId21"/>
  </p:notesMasterIdLst>
  <p:sldIdLst>
    <p:sldId id="1824" r:id="rId20"/>
    <p:sldId id="1729" r:id="rId22"/>
    <p:sldId id="1795" r:id="rId23"/>
    <p:sldId id="3848" r:id="rId24"/>
    <p:sldId id="3253" r:id="rId25"/>
    <p:sldId id="3255" r:id="rId26"/>
    <p:sldId id="3256" r:id="rId27"/>
    <p:sldId id="3262" r:id="rId28"/>
    <p:sldId id="1796" r:id="rId29"/>
    <p:sldId id="3850" r:id="rId30"/>
    <p:sldId id="3852" r:id="rId31"/>
    <p:sldId id="3851" r:id="rId32"/>
    <p:sldId id="3853" r:id="rId33"/>
    <p:sldId id="3264" r:id="rId34"/>
    <p:sldId id="3849" r:id="rId35"/>
    <p:sldId id="3263" r:id="rId36"/>
    <p:sldId id="1797" r:id="rId37"/>
    <p:sldId id="1802" r:id="rId38"/>
    <p:sldId id="1801" r:id="rId39"/>
    <p:sldId id="1803" r:id="rId40"/>
    <p:sldId id="3854" r:id="rId41"/>
    <p:sldId id="1799" r:id="rId42"/>
    <p:sldId id="3261" r:id="rId43"/>
    <p:sldId id="1825" r:id="rId44"/>
  </p:sldIdLst>
  <p:sldSz cx="12192000" cy="6858000"/>
  <p:notesSz cx="6858000" cy="9144000"/>
  <p:custDataLst>
    <p:tags r:id="rId49"/>
  </p:custData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使用说明" id="{3911A87B-1889-468D-8C3B-543E6473F073}">
          <p14:sldIdLst>
            <p14:sldId id="1824"/>
            <p14:sldId id="1729"/>
            <p14:sldId id="1795"/>
            <p14:sldId id="3848"/>
            <p14:sldId id="3253"/>
            <p14:sldId id="3255"/>
            <p14:sldId id="3256"/>
            <p14:sldId id="3262"/>
            <p14:sldId id="1796"/>
            <p14:sldId id="3850"/>
            <p14:sldId id="3852"/>
            <p14:sldId id="3851"/>
            <p14:sldId id="3853"/>
            <p14:sldId id="3264"/>
            <p14:sldId id="3849"/>
            <p14:sldId id="3263"/>
            <p14:sldId id="1797"/>
            <p14:sldId id="1802"/>
            <p14:sldId id="1801"/>
            <p14:sldId id="1803"/>
            <p14:sldId id="3854"/>
            <p14:sldId id="1799"/>
            <p14:sldId id="3261"/>
            <p14:sldId id="182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P7 HK" initials="M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3F0B"/>
    <a:srgbClr val="8E0309"/>
    <a:srgbClr val="006C39"/>
    <a:srgbClr val="007E42"/>
    <a:srgbClr val="008646"/>
    <a:srgbClr val="006434"/>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70" autoAdjust="0"/>
    <p:restoredTop sz="94660"/>
  </p:normalViewPr>
  <p:slideViewPr>
    <p:cSldViewPr snapToGrid="0">
      <p:cViewPr varScale="1">
        <p:scale>
          <a:sx n="111" d="100"/>
          <a:sy n="111" d="100"/>
        </p:scale>
        <p:origin x="84"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9" Type="http://schemas.openxmlformats.org/officeDocument/2006/relationships/tags" Target="tags/tag23.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24.xml"/><Relationship Id="rId43" Type="http://schemas.openxmlformats.org/officeDocument/2006/relationships/slide" Target="slides/slide23.xml"/><Relationship Id="rId42" Type="http://schemas.openxmlformats.org/officeDocument/2006/relationships/slide" Target="slides/slide22.xml"/><Relationship Id="rId41" Type="http://schemas.openxmlformats.org/officeDocument/2006/relationships/slide" Target="slides/slide21.xml"/><Relationship Id="rId40" Type="http://schemas.openxmlformats.org/officeDocument/2006/relationships/slide" Target="slides/slide20.xml"/><Relationship Id="rId4" Type="http://schemas.openxmlformats.org/officeDocument/2006/relationships/slideMaster" Target="slideMasters/slideMaster3.xml"/><Relationship Id="rId39" Type="http://schemas.openxmlformats.org/officeDocument/2006/relationships/slide" Target="slides/slide19.xml"/><Relationship Id="rId38" Type="http://schemas.openxmlformats.org/officeDocument/2006/relationships/slide" Target="slides/slide18.xml"/><Relationship Id="rId37" Type="http://schemas.openxmlformats.org/officeDocument/2006/relationships/slide" Target="slides/slide17.xml"/><Relationship Id="rId36" Type="http://schemas.openxmlformats.org/officeDocument/2006/relationships/slide" Target="slides/slide16.xml"/><Relationship Id="rId35" Type="http://schemas.openxmlformats.org/officeDocument/2006/relationships/slide" Target="slides/slide15.xml"/><Relationship Id="rId34" Type="http://schemas.openxmlformats.org/officeDocument/2006/relationships/slide" Target="slides/slide14.xml"/><Relationship Id="rId33" Type="http://schemas.openxmlformats.org/officeDocument/2006/relationships/slide" Target="slides/slide13.xml"/><Relationship Id="rId32" Type="http://schemas.openxmlformats.org/officeDocument/2006/relationships/slide" Target="slides/slide12.xml"/><Relationship Id="rId31" Type="http://schemas.openxmlformats.org/officeDocument/2006/relationships/slide" Target="slides/slide11.xml"/><Relationship Id="rId30" Type="http://schemas.openxmlformats.org/officeDocument/2006/relationships/slide" Target="slides/slide10.xml"/><Relationship Id="rId3" Type="http://schemas.openxmlformats.org/officeDocument/2006/relationships/slideMaster" Target="slideMasters/slideMaster2.xml"/><Relationship Id="rId29" Type="http://schemas.openxmlformats.org/officeDocument/2006/relationships/slide" Target="slides/slide9.xml"/><Relationship Id="rId28" Type="http://schemas.openxmlformats.org/officeDocument/2006/relationships/slide" Target="slides/slide8.xml"/><Relationship Id="rId27" Type="http://schemas.openxmlformats.org/officeDocument/2006/relationships/slide" Target="slides/slide7.xml"/><Relationship Id="rId26" Type="http://schemas.openxmlformats.org/officeDocument/2006/relationships/slide" Target="slides/slide6.xml"/><Relationship Id="rId25" Type="http://schemas.openxmlformats.org/officeDocument/2006/relationships/slide" Target="slides/slide5.xml"/><Relationship Id="rId24" Type="http://schemas.openxmlformats.org/officeDocument/2006/relationships/slide" Target="slides/slide4.xml"/><Relationship Id="rId23" Type="http://schemas.openxmlformats.org/officeDocument/2006/relationships/slide" Target="slides/slide3.xml"/><Relationship Id="rId22" Type="http://schemas.openxmlformats.org/officeDocument/2006/relationships/slide" Target="slides/slide2.xml"/><Relationship Id="rId21" Type="http://schemas.openxmlformats.org/officeDocument/2006/relationships/notesMaster" Target="notesMasters/notesMaster1.xml"/><Relationship Id="rId20"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9-26T16:21:23.918" idx="5">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9-26T16:21:01.247" idx="4">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09-26T16:20:03.199" idx="3">
    <p:pos x="10" y="10"/>
    <p:text>整个内容都随便带一嘴你觉得他用到的科学门类，尽管粗略，反正大家也不知道是啥</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fld>
            <a:endParaRPr lang="zh-CN" altLang="en-US" dirty="0">
              <a:latin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1.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73355"/>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4" Type="http://schemas.openxmlformats.org/officeDocument/2006/relationships/theme" Target="../theme/theme18.xml"/><Relationship Id="rId23" Type="http://schemas.openxmlformats.org/officeDocument/2006/relationships/slideLayout" Target="../slideLayouts/slideLayout58.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0" Type="http://schemas.openxmlformats.org/officeDocument/2006/relationships/slideLayout" Target="../slideLayouts/slideLayout55.xml"/><Relationship Id="rId2" Type="http://schemas.openxmlformats.org/officeDocument/2006/relationships/slideLayout" Target="../slideLayouts/slideLayout37.xml"/><Relationship Id="rId19" Type="http://schemas.openxmlformats.org/officeDocument/2006/relationships/slideLayout" Target="../slideLayouts/slideLayout54.xml"/><Relationship Id="rId18" Type="http://schemas.openxmlformats.org/officeDocument/2006/relationships/slideLayout" Target="../slideLayouts/slideLayout53.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49.png"/><Relationship Id="rId1"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5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image" Target="../media/image58.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62.jpeg"/><Relationship Id="rId1" Type="http://schemas.openxmlformats.org/officeDocument/2006/relationships/image" Target="../media/image6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9" Type="http://schemas.openxmlformats.org/officeDocument/2006/relationships/comments" Target="../comments/comment1.xml"/><Relationship Id="rId18" Type="http://schemas.openxmlformats.org/officeDocument/2006/relationships/notesSlide" Target="../notesSlides/notesSlide4.xml"/><Relationship Id="rId17" Type="http://schemas.openxmlformats.org/officeDocument/2006/relationships/slideLayout" Target="../slideLayouts/slideLayout20.xml"/><Relationship Id="rId16" Type="http://schemas.openxmlformats.org/officeDocument/2006/relationships/tags" Target="../tags/tag22.xml"/><Relationship Id="rId15" Type="http://schemas.openxmlformats.org/officeDocument/2006/relationships/image" Target="../media/image42.jpeg"/><Relationship Id="rId14" Type="http://schemas.openxmlformats.org/officeDocument/2006/relationships/image" Target="../media/image41.webp"/><Relationship Id="rId13" Type="http://schemas.openxmlformats.org/officeDocument/2006/relationships/image" Target="../media/image40.webp"/><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0.xml"/><Relationship Id="rId3" Type="http://schemas.openxmlformats.org/officeDocument/2006/relationships/image" Target="../media/image45.webp"/><Relationship Id="rId2" Type="http://schemas.openxmlformats.org/officeDocument/2006/relationships/image" Target="../media/image44.GIF"/><Relationship Id="rId1" Type="http://schemas.openxmlformats.org/officeDocument/2006/relationships/image" Target="../media/image4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xml"/><Relationship Id="rId1" Type="http://schemas.openxmlformats.org/officeDocument/2006/relationships/image" Target="../media/image46.webp"/></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4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4"/>
          <p:cNvSpPr>
            <a:spLocks noGrp="1"/>
          </p:cNvSpPr>
          <p:nvPr>
            <p:ph type="body" sz="quarter" idx="12"/>
          </p:nvPr>
        </p:nvSpPr>
        <p:spPr>
          <a:xfrm>
            <a:off x="3549207" y="4387140"/>
            <a:ext cx="7287114" cy="1278015"/>
          </a:xfrm>
        </p:spPr>
        <p:txBody>
          <a:bodyPr>
            <a:norm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展示人：郭  旭</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时　间：</a:t>
            </a:r>
            <a:r>
              <a:rPr lang="en-US" altLang="zh-CN" sz="2400" b="1" dirty="0">
                <a:latin typeface="微软雅黑" panose="020B0503020204020204" pitchFamily="34" charset="-122"/>
                <a:ea typeface="微软雅黑" panose="020B0503020204020204" pitchFamily="34" charset="-122"/>
              </a:rPr>
              <a:t>2023.09.27</a:t>
            </a:r>
            <a:endParaRPr lang="en-US" altLang="zh-CN" sz="2400" b="1" dirty="0">
              <a:latin typeface="微软雅黑" panose="020B0503020204020204" pitchFamily="34" charset="-122"/>
              <a:ea typeface="微软雅黑" panose="020B0503020204020204" pitchFamily="34" charset="-122"/>
            </a:endParaRPr>
          </a:p>
        </p:txBody>
      </p:sp>
      <p:sp>
        <p:nvSpPr>
          <p:cNvPr id="20" name="文本占位符 27"/>
          <p:cNvSpPr>
            <a:spLocks noGrp="1"/>
          </p:cNvSpPr>
          <p:nvPr>
            <p:ph type="body" sz="quarter" idx="13"/>
          </p:nvPr>
        </p:nvSpPr>
        <p:spPr>
          <a:xfrm>
            <a:off x="3549207" y="2333002"/>
            <a:ext cx="8192714" cy="1538116"/>
          </a:xfrm>
        </p:spPr>
        <p:txBody>
          <a:bodyPr>
            <a:normAutofit fontScale="92500" lnSpcReduction="20000"/>
          </a:bodyPr>
          <a:lstStyle/>
          <a:p>
            <a:pPr>
              <a:lnSpc>
                <a:spcPct val="150000"/>
              </a:lnSpc>
            </a:pPr>
            <a:r>
              <a:rPr lang="zh-CN" altLang="en-US" sz="4800" b="1" dirty="0">
                <a:latin typeface="+mn-ea"/>
                <a:ea typeface="+mn-ea"/>
              </a:rPr>
              <a:t>科学</a:t>
            </a:r>
            <a:r>
              <a:rPr lang="zh-CN" altLang="en-US" sz="4800" dirty="0"/>
              <a:t>、技术和工程</a:t>
            </a:r>
            <a:endParaRPr lang="en-US" altLang="zh-CN" sz="4800" b="1" dirty="0">
              <a:latin typeface="+mn-ea"/>
              <a:ea typeface="+mn-ea"/>
            </a:endParaRPr>
          </a:p>
          <a:p>
            <a:pPr>
              <a:lnSpc>
                <a:spcPct val="150000"/>
              </a:lnSpc>
            </a:pPr>
            <a:r>
              <a:rPr lang="en-US" altLang="zh-CN" sz="3500" b="1" dirty="0">
                <a:latin typeface="+mn-ea"/>
                <a:ea typeface="+mn-ea"/>
              </a:rPr>
              <a:t>——</a:t>
            </a:r>
            <a:r>
              <a:rPr lang="zh-CN" altLang="en-US" sz="3500" b="1" dirty="0">
                <a:latin typeface="+mn-ea"/>
                <a:ea typeface="+mn-ea"/>
              </a:rPr>
              <a:t>自然辩证法之科技观</a:t>
            </a:r>
            <a:endParaRPr lang="zh-CN" altLang="en-US" sz="3500" b="1" dirty="0">
              <a:latin typeface="+mn-ea"/>
              <a:ea typeface="+mn-ea"/>
            </a:endParaRPr>
          </a:p>
        </p:txBody>
      </p:sp>
      <p:cxnSp>
        <p:nvCxnSpPr>
          <p:cNvPr id="21" name="直接连接符 20"/>
          <p:cNvCxnSpPr/>
          <p:nvPr/>
        </p:nvCxnSpPr>
        <p:spPr>
          <a:xfrm>
            <a:off x="3549208" y="4010868"/>
            <a:ext cx="7287114"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14930"/>
    </mc:Choice>
    <mc:Fallback>
      <p:transition spd="slow" advTm="1493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428" y="220710"/>
            <a:ext cx="8643848" cy="480131"/>
          </a:xfrm>
        </p:spPr>
        <p:txBody>
          <a:bodyPr/>
          <a:lstStyle/>
          <a:p>
            <a:r>
              <a:rPr lang="zh-CN" altLang="en-US" dirty="0"/>
              <a:t>科学的特征</a:t>
            </a:r>
            <a:endParaRPr lang="zh-CN" altLang="en-US" dirty="0"/>
          </a:p>
        </p:txBody>
      </p:sp>
      <p:sp>
        <p:nvSpPr>
          <p:cNvPr id="3" name="文本框 2"/>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2</a:t>
            </a:r>
            <a:endParaRPr lang="zh-CN" altLang="en-US" sz="3600" b="1" dirty="0">
              <a:solidFill>
                <a:schemeClr val="bg1"/>
              </a:solidFill>
              <a:latin typeface="微软雅黑" panose="020B0503020204020204" pitchFamily="34" charset="-122"/>
            </a:endParaRPr>
          </a:p>
        </p:txBody>
      </p:sp>
      <p:sp>
        <p:nvSpPr>
          <p:cNvPr id="5" name="文本框 4"/>
          <p:cNvSpPr txBox="1"/>
          <p:nvPr/>
        </p:nvSpPr>
        <p:spPr>
          <a:xfrm>
            <a:off x="1343381" y="3947589"/>
            <a:ext cx="9976825" cy="1704697"/>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a:solidFill>
                  <a:srgbClr val="8E0309"/>
                </a:solidFill>
              </a:rPr>
              <a:t>客观性和实质性</a:t>
            </a:r>
            <a:r>
              <a:rPr lang="zh-CN" altLang="en-US" b="1" dirty="0"/>
              <a:t>，自然科学是对自然事物过程和规律的真实或客观反映；</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探索性和创造性</a:t>
            </a:r>
            <a:r>
              <a:rPr lang="zh-CN" altLang="en-US" b="1" dirty="0"/>
              <a:t>，科学活动面对的通常是未知世界，发展常不按照计划和预定进行；</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通用性和共享性</a:t>
            </a:r>
            <a:r>
              <a:rPr lang="zh-CN" altLang="en-US" b="1" dirty="0"/>
              <a:t>，所有人都可以利用自然科学知识；</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另外科学也是一把双刃剑。</a:t>
            </a:r>
            <a:endParaRPr lang="zh-CN" altLang="en-US" b="1" dirty="0">
              <a:solidFill>
                <a:srgbClr val="8E0309"/>
              </a:solidFill>
            </a:endParaRPr>
          </a:p>
        </p:txBody>
      </p:sp>
      <p:sp>
        <p:nvSpPr>
          <p:cNvPr id="9" name="流程图: 可选过程 8"/>
          <p:cNvSpPr/>
          <p:nvPr/>
        </p:nvSpPr>
        <p:spPr>
          <a:xfrm>
            <a:off x="1343381" y="2543577"/>
            <a:ext cx="2446986" cy="122022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t>客观性和实质性</a:t>
            </a:r>
            <a:endParaRPr lang="zh-CN" altLang="en-US" sz="3600" b="1" dirty="0"/>
          </a:p>
        </p:txBody>
      </p:sp>
      <p:sp>
        <p:nvSpPr>
          <p:cNvPr id="12" name="流程图: 可选过程 11"/>
          <p:cNvSpPr/>
          <p:nvPr/>
        </p:nvSpPr>
        <p:spPr>
          <a:xfrm>
            <a:off x="4405553" y="2543576"/>
            <a:ext cx="2446986" cy="122022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t>探索性和创造性</a:t>
            </a:r>
            <a:endParaRPr lang="zh-CN" altLang="en-US" sz="3600" b="1" dirty="0"/>
          </a:p>
        </p:txBody>
      </p:sp>
      <p:sp>
        <p:nvSpPr>
          <p:cNvPr id="13" name="流程图: 可选过程 12"/>
          <p:cNvSpPr/>
          <p:nvPr/>
        </p:nvSpPr>
        <p:spPr>
          <a:xfrm>
            <a:off x="7467725" y="2543576"/>
            <a:ext cx="2446986" cy="122022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t>通用性和共享性</a:t>
            </a:r>
            <a:endParaRPr lang="zh-CN" altLang="en-US" sz="3600" b="1" dirty="0"/>
          </a:p>
        </p:txBody>
      </p:sp>
      <p:sp>
        <p:nvSpPr>
          <p:cNvPr id="14" name="文本框 13"/>
          <p:cNvSpPr txBox="1"/>
          <p:nvPr/>
        </p:nvSpPr>
        <p:spPr>
          <a:xfrm>
            <a:off x="975890" y="1389852"/>
            <a:ext cx="9930924" cy="707886"/>
          </a:xfrm>
          <a:prstGeom prst="rect">
            <a:avLst/>
          </a:prstGeom>
          <a:noFill/>
        </p:spPr>
        <p:txBody>
          <a:bodyPr wrap="none" rtlCol="0">
            <a:spAutoFit/>
          </a:bodyPr>
          <a:lstStyle/>
          <a:p>
            <a:r>
              <a:rPr lang="zh-CN" altLang="en-US" sz="4000" b="1" dirty="0">
                <a:solidFill>
                  <a:srgbClr val="8E0309"/>
                </a:solidFill>
              </a:rPr>
              <a:t>科学的特征可以认为是以下特征的辩证统一</a:t>
            </a:r>
            <a:endParaRPr lang="zh-CN" altLang="en-US" sz="4000" b="1" dirty="0">
              <a:solidFill>
                <a:srgbClr val="8E0309"/>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4435"/>
    </mc:Choice>
    <mc:Fallback>
      <p:transition spd="slow" advTm="1443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4591" y="220710"/>
            <a:ext cx="8643848" cy="480131"/>
          </a:xfrm>
        </p:spPr>
        <p:txBody>
          <a:bodyPr/>
          <a:lstStyle/>
          <a:p>
            <a:r>
              <a:rPr lang="zh-CN" altLang="en-US" dirty="0"/>
              <a:t>技术的特征</a:t>
            </a:r>
            <a:endParaRPr lang="zh-CN" altLang="en-US" dirty="0"/>
          </a:p>
        </p:txBody>
      </p:sp>
      <p:sp>
        <p:nvSpPr>
          <p:cNvPr id="3" name="文本框 2"/>
          <p:cNvSpPr txBox="1"/>
          <p:nvPr/>
        </p:nvSpPr>
        <p:spPr>
          <a:xfrm>
            <a:off x="1343381" y="3970425"/>
            <a:ext cx="8925058" cy="2120196"/>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a:solidFill>
                  <a:srgbClr val="8E0309"/>
                </a:solidFill>
              </a:rPr>
              <a:t>自然性和社会性</a:t>
            </a:r>
            <a:r>
              <a:rPr lang="zh-CN" altLang="en-US" b="1" dirty="0"/>
              <a:t>，遵循自然物质运动规律并服务于社会；</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物质性和精神性</a:t>
            </a:r>
            <a:r>
              <a:rPr lang="zh-CN" altLang="en-US" b="1" dirty="0"/>
              <a:t>，是基于改造自然资料的实践，也延长人的感官；</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中立性和价值性</a:t>
            </a:r>
            <a:r>
              <a:rPr lang="zh-CN" altLang="en-US" b="1" dirty="0"/>
              <a:t>，总在不属于任何社会条件下作用于主体并产生实际效应；</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主体性和客观性</a:t>
            </a:r>
            <a:r>
              <a:rPr lang="zh-CN" altLang="en-US" b="1" dirty="0"/>
              <a:t>，是主体知识经验技能与客体要素的统一；</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迁跃性和积累性</a:t>
            </a:r>
            <a:r>
              <a:rPr lang="zh-CN" altLang="en-US" b="1" dirty="0"/>
              <a:t>，技术随时代变化，也不会完全否定旧的技术而是进行扬弃。</a:t>
            </a:r>
            <a:endParaRPr lang="en-US" altLang="zh-CN" b="1" dirty="0"/>
          </a:p>
        </p:txBody>
      </p:sp>
      <p:sp>
        <p:nvSpPr>
          <p:cNvPr id="4" name="文本框 3"/>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2</a:t>
            </a:r>
            <a:endParaRPr lang="zh-CN" altLang="en-US" sz="3600" b="1" dirty="0">
              <a:solidFill>
                <a:schemeClr val="bg1"/>
              </a:solidFill>
              <a:latin typeface="微软雅黑" panose="020B0503020204020204" pitchFamily="34" charset="-122"/>
            </a:endParaRPr>
          </a:p>
        </p:txBody>
      </p:sp>
      <p:sp>
        <p:nvSpPr>
          <p:cNvPr id="5" name="流程图: 可选过程 4"/>
          <p:cNvSpPr/>
          <p:nvPr/>
        </p:nvSpPr>
        <p:spPr>
          <a:xfrm>
            <a:off x="1205251" y="2484920"/>
            <a:ext cx="2446986" cy="122022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t>中立性和价值型</a:t>
            </a:r>
            <a:endParaRPr lang="zh-CN" altLang="en-US" sz="3600" b="1" dirty="0"/>
          </a:p>
        </p:txBody>
      </p:sp>
      <p:sp>
        <p:nvSpPr>
          <p:cNvPr id="6" name="流程图: 可选过程 5"/>
          <p:cNvSpPr/>
          <p:nvPr/>
        </p:nvSpPr>
        <p:spPr>
          <a:xfrm>
            <a:off x="6853380" y="966124"/>
            <a:ext cx="2446986" cy="122022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t>物质性和精神性</a:t>
            </a:r>
            <a:endParaRPr lang="zh-CN" altLang="en-US" sz="3600" b="1" dirty="0"/>
          </a:p>
        </p:txBody>
      </p:sp>
      <p:sp>
        <p:nvSpPr>
          <p:cNvPr id="7" name="流程图: 可选过程 6"/>
          <p:cNvSpPr/>
          <p:nvPr/>
        </p:nvSpPr>
        <p:spPr>
          <a:xfrm>
            <a:off x="4970197" y="2484919"/>
            <a:ext cx="2446986" cy="122022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t>主体性和客观性</a:t>
            </a:r>
            <a:endParaRPr lang="zh-CN" altLang="en-US" sz="3600" b="1" dirty="0"/>
          </a:p>
        </p:txBody>
      </p:sp>
      <p:sp>
        <p:nvSpPr>
          <p:cNvPr id="8" name="流程图: 可选过程 7"/>
          <p:cNvSpPr/>
          <p:nvPr/>
        </p:nvSpPr>
        <p:spPr>
          <a:xfrm>
            <a:off x="8735143" y="2543146"/>
            <a:ext cx="2446986" cy="122022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t>迁跃性和积累性</a:t>
            </a:r>
            <a:endParaRPr lang="zh-CN" altLang="en-US" sz="3600" b="1" dirty="0"/>
          </a:p>
        </p:txBody>
      </p:sp>
      <p:sp>
        <p:nvSpPr>
          <p:cNvPr id="9" name="流程图: 可选过程 8"/>
          <p:cNvSpPr/>
          <p:nvPr/>
        </p:nvSpPr>
        <p:spPr>
          <a:xfrm>
            <a:off x="2903138" y="966125"/>
            <a:ext cx="2446986" cy="122022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t>自然性和社会性</a:t>
            </a:r>
            <a:endParaRPr lang="zh-CN" altLang="en-US" sz="3600" b="1" dirty="0"/>
          </a:p>
        </p:txBody>
      </p:sp>
    </p:spTree>
  </p:cSld>
  <p:clrMapOvr>
    <a:masterClrMapping/>
  </p:clrMapOvr>
  <mc:AlternateContent xmlns:mc="http://schemas.openxmlformats.org/markup-compatibility/2006">
    <mc:Choice xmlns:p14="http://schemas.microsoft.com/office/powerpoint/2010/main" Requires="p14">
      <p:transition spd="slow" p14:dur="2000" advTm="42401"/>
    </mc:Choice>
    <mc:Fallback>
      <p:transition spd="slow" advTm="4240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220710"/>
            <a:ext cx="8643848" cy="480131"/>
          </a:xfrm>
        </p:spPr>
        <p:txBody>
          <a:bodyPr/>
          <a:lstStyle/>
          <a:p>
            <a:r>
              <a:rPr lang="zh-CN" altLang="en-US" dirty="0"/>
              <a:t>工程的特征</a:t>
            </a:r>
            <a:endParaRPr lang="zh-CN" altLang="en-US" dirty="0"/>
          </a:p>
        </p:txBody>
      </p:sp>
      <p:sp>
        <p:nvSpPr>
          <p:cNvPr id="3" name="文本框 2"/>
          <p:cNvSpPr txBox="1"/>
          <p:nvPr/>
        </p:nvSpPr>
        <p:spPr>
          <a:xfrm>
            <a:off x="796506" y="4230767"/>
            <a:ext cx="10598988" cy="1754326"/>
          </a:xfrm>
          <a:prstGeom prst="rect">
            <a:avLst/>
          </a:prstGeom>
          <a:noFill/>
        </p:spPr>
        <p:txBody>
          <a:bodyPr wrap="square" numCol="2" rtlCol="0">
            <a:spAutoFit/>
          </a:bodyPr>
          <a:lstStyle/>
          <a:p>
            <a:pPr marL="285750" indent="-285750">
              <a:lnSpc>
                <a:spcPct val="150000"/>
              </a:lnSpc>
              <a:buFont typeface="Wingdings" panose="05000000000000000000" pitchFamily="2" charset="2"/>
              <a:buChar char="u"/>
            </a:pPr>
            <a:r>
              <a:rPr lang="zh-CN" altLang="en-US" b="1" dirty="0">
                <a:solidFill>
                  <a:srgbClr val="8E0309"/>
                </a:solidFill>
              </a:rPr>
              <a:t>构建性</a:t>
            </a:r>
            <a:r>
              <a:rPr lang="zh-CN" altLang="en-US" b="1" dirty="0"/>
              <a:t>，即在主观上客观上都有建设过程；</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系统性</a:t>
            </a:r>
            <a:r>
              <a:rPr lang="zh-CN" altLang="en-US" b="1" dirty="0"/>
              <a:t>，通常是技术、管理等要素构成的系统；</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唯一性</a:t>
            </a:r>
            <a:r>
              <a:rPr lang="zh-CN" altLang="en-US" b="1" dirty="0"/>
              <a:t>，每个工程在世界上都是独一无二的；</a:t>
            </a:r>
            <a:endParaRPr lang="en-US" altLang="zh-CN" b="1" dirty="0"/>
          </a:p>
          <a:p>
            <a:pPr marL="285750" indent="-285750">
              <a:lnSpc>
                <a:spcPct val="150000"/>
              </a:lnSpc>
              <a:buFont typeface="Wingdings" panose="05000000000000000000" pitchFamily="2" charset="2"/>
              <a:buChar char="u"/>
            </a:pPr>
            <a:endParaRPr lang="en-US" altLang="zh-CN" b="1" dirty="0">
              <a:solidFill>
                <a:srgbClr val="8E0309"/>
              </a:solidFill>
            </a:endParaRPr>
          </a:p>
          <a:p>
            <a:pPr marL="285750" indent="-285750">
              <a:lnSpc>
                <a:spcPct val="150000"/>
              </a:lnSpc>
              <a:buFont typeface="Wingdings" panose="05000000000000000000" pitchFamily="2" charset="2"/>
              <a:buChar char="u"/>
            </a:pPr>
            <a:r>
              <a:rPr lang="zh-CN" altLang="en-US" b="1" dirty="0">
                <a:solidFill>
                  <a:srgbClr val="8E0309"/>
                </a:solidFill>
              </a:rPr>
              <a:t>复杂性</a:t>
            </a:r>
            <a:r>
              <a:rPr lang="zh-CN" altLang="en-US" b="1" dirty="0"/>
              <a:t>，工程各要素结构和集成具有复杂性；</a:t>
            </a:r>
            <a:endParaRPr lang="en-US" altLang="zh-CN" b="1" dirty="0"/>
          </a:p>
          <a:p>
            <a:pPr marL="285750" indent="-285750">
              <a:lnSpc>
                <a:spcPct val="150000"/>
              </a:lnSpc>
              <a:buFont typeface="Wingdings" panose="05000000000000000000" pitchFamily="2" charset="2"/>
              <a:buChar char="u"/>
            </a:pPr>
            <a:r>
              <a:rPr lang="zh-CN" altLang="en-US" b="1" dirty="0">
                <a:solidFill>
                  <a:srgbClr val="8E0309"/>
                </a:solidFill>
              </a:rPr>
              <a:t>功效性</a:t>
            </a:r>
            <a:r>
              <a:rPr lang="zh-CN" altLang="en-US" b="1" dirty="0"/>
              <a:t>，总是指向人或者群体的需求。</a:t>
            </a:r>
            <a:endParaRPr lang="en-US" altLang="zh-CN" b="1" dirty="0"/>
          </a:p>
          <a:p>
            <a:endParaRPr lang="en-US" altLang="zh-CN" b="1" dirty="0"/>
          </a:p>
          <a:p>
            <a:endParaRPr lang="en-US" altLang="zh-CN" b="1" dirty="0"/>
          </a:p>
        </p:txBody>
      </p:sp>
      <p:sp>
        <p:nvSpPr>
          <p:cNvPr id="4" name="文本框 3"/>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2</a:t>
            </a:r>
            <a:endParaRPr lang="zh-CN" altLang="en-US" sz="3600" b="1" dirty="0">
              <a:solidFill>
                <a:schemeClr val="bg1"/>
              </a:solidFill>
              <a:latin typeface="微软雅黑" panose="020B0503020204020204" pitchFamily="34" charset="-122"/>
            </a:endParaRPr>
          </a:p>
        </p:txBody>
      </p:sp>
      <p:sp>
        <p:nvSpPr>
          <p:cNvPr id="5" name="六边形 4"/>
          <p:cNvSpPr/>
          <p:nvPr/>
        </p:nvSpPr>
        <p:spPr>
          <a:xfrm>
            <a:off x="3244556" y="1190954"/>
            <a:ext cx="1840418" cy="1586567"/>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t>系统性</a:t>
            </a:r>
            <a:endParaRPr lang="zh-CN" altLang="en-US" sz="2800" b="1" dirty="0"/>
          </a:p>
        </p:txBody>
      </p:sp>
      <p:sp>
        <p:nvSpPr>
          <p:cNvPr id="6" name="六边形 5"/>
          <p:cNvSpPr/>
          <p:nvPr/>
        </p:nvSpPr>
        <p:spPr>
          <a:xfrm>
            <a:off x="1606550" y="2082719"/>
            <a:ext cx="1840418" cy="1586567"/>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t>构建性</a:t>
            </a:r>
            <a:endParaRPr lang="zh-CN" altLang="en-US" sz="2800" b="1" dirty="0"/>
          </a:p>
        </p:txBody>
      </p:sp>
      <p:sp>
        <p:nvSpPr>
          <p:cNvPr id="7" name="六边形 6"/>
          <p:cNvSpPr/>
          <p:nvPr/>
        </p:nvSpPr>
        <p:spPr>
          <a:xfrm>
            <a:off x="8158574" y="2082719"/>
            <a:ext cx="1840418" cy="1586567"/>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t>功效性</a:t>
            </a:r>
            <a:endParaRPr lang="zh-CN" altLang="en-US" sz="2800" b="1" dirty="0"/>
          </a:p>
        </p:txBody>
      </p:sp>
      <p:sp>
        <p:nvSpPr>
          <p:cNvPr id="8" name="六边形 7"/>
          <p:cNvSpPr/>
          <p:nvPr/>
        </p:nvSpPr>
        <p:spPr>
          <a:xfrm>
            <a:off x="6520568" y="1204596"/>
            <a:ext cx="1840418" cy="1586567"/>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t>复杂性</a:t>
            </a:r>
            <a:endParaRPr lang="zh-CN" altLang="en-US" sz="2800" b="1" dirty="0"/>
          </a:p>
        </p:txBody>
      </p:sp>
      <p:sp>
        <p:nvSpPr>
          <p:cNvPr id="9" name="六边形 8"/>
          <p:cNvSpPr/>
          <p:nvPr/>
        </p:nvSpPr>
        <p:spPr>
          <a:xfrm>
            <a:off x="4882562" y="2025733"/>
            <a:ext cx="1840418" cy="1586567"/>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t>唯一性</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advTm="18247"/>
    </mc:Choice>
    <mc:Fallback>
      <p:transition spd="slow" advTm="1824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箭头: 直角上 11"/>
          <p:cNvSpPr/>
          <p:nvPr/>
        </p:nvSpPr>
        <p:spPr>
          <a:xfrm rot="10800000" flipH="1">
            <a:off x="6819363" y="1719327"/>
            <a:ext cx="1294326" cy="714779"/>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箭头: 直角上 8"/>
          <p:cNvSpPr/>
          <p:nvPr/>
        </p:nvSpPr>
        <p:spPr>
          <a:xfrm rot="10800000">
            <a:off x="3303431" y="1719327"/>
            <a:ext cx="1294326" cy="714779"/>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标题 1"/>
          <p:cNvSpPr>
            <a:spLocks noGrp="1"/>
          </p:cNvSpPr>
          <p:nvPr>
            <p:ph type="title"/>
          </p:nvPr>
        </p:nvSpPr>
        <p:spPr>
          <a:xfrm>
            <a:off x="1600110" y="220710"/>
            <a:ext cx="8643848" cy="480131"/>
          </a:xfrm>
        </p:spPr>
        <p:txBody>
          <a:bodyPr/>
          <a:lstStyle/>
          <a:p>
            <a:r>
              <a:rPr lang="zh-CN" altLang="en-US" dirty="0"/>
              <a:t>工程的特征</a:t>
            </a:r>
            <a:endParaRPr lang="zh-CN" altLang="en-US" dirty="0"/>
          </a:p>
        </p:txBody>
      </p:sp>
      <p:sp>
        <p:nvSpPr>
          <p:cNvPr id="3" name="文本框 2"/>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2</a:t>
            </a:r>
            <a:endParaRPr lang="zh-CN" altLang="en-US" sz="3600" b="1" dirty="0">
              <a:solidFill>
                <a:schemeClr val="bg1"/>
              </a:solidFill>
              <a:latin typeface="微软雅黑" panose="020B0503020204020204" pitchFamily="34" charset="-122"/>
            </a:endParaRPr>
          </a:p>
        </p:txBody>
      </p:sp>
      <p:sp>
        <p:nvSpPr>
          <p:cNvPr id="4" name="流程图: 决策 3"/>
          <p:cNvSpPr/>
          <p:nvPr/>
        </p:nvSpPr>
        <p:spPr>
          <a:xfrm>
            <a:off x="4411013" y="1084022"/>
            <a:ext cx="2595094" cy="143238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b="1" dirty="0"/>
              <a:t>工程</a:t>
            </a:r>
            <a:endParaRPr lang="zh-CN" altLang="en-US" sz="4000" b="1" dirty="0"/>
          </a:p>
        </p:txBody>
      </p:sp>
      <p:sp>
        <p:nvSpPr>
          <p:cNvPr id="7" name="流程图: 过程 6"/>
          <p:cNvSpPr/>
          <p:nvPr/>
        </p:nvSpPr>
        <p:spPr>
          <a:xfrm>
            <a:off x="2331076" y="2434106"/>
            <a:ext cx="2079937" cy="112690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Engineering</a:t>
            </a:r>
            <a:endParaRPr lang="zh-CN" altLang="en-US" sz="2400" b="1" dirty="0"/>
          </a:p>
        </p:txBody>
      </p:sp>
      <p:sp>
        <p:nvSpPr>
          <p:cNvPr id="8" name="流程图: 过程 7"/>
          <p:cNvSpPr/>
          <p:nvPr/>
        </p:nvSpPr>
        <p:spPr>
          <a:xfrm>
            <a:off x="7006107" y="2434106"/>
            <a:ext cx="2079937" cy="112690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Project</a:t>
            </a:r>
            <a:endParaRPr lang="zh-CN" altLang="en-US" sz="2400" b="1" dirty="0"/>
          </a:p>
        </p:txBody>
      </p:sp>
      <p:sp>
        <p:nvSpPr>
          <p:cNvPr id="14" name="文本框 13"/>
          <p:cNvSpPr txBox="1"/>
          <p:nvPr/>
        </p:nvSpPr>
        <p:spPr>
          <a:xfrm>
            <a:off x="1007233" y="3970834"/>
            <a:ext cx="4727621" cy="1631216"/>
          </a:xfrm>
          <a:prstGeom prst="rect">
            <a:avLst/>
          </a:prstGeom>
          <a:noFill/>
        </p:spPr>
        <p:txBody>
          <a:bodyPr wrap="square" rtlCol="0">
            <a:spAutoFit/>
          </a:bodyPr>
          <a:lstStyle/>
          <a:p>
            <a:r>
              <a:rPr lang="zh-CN" altLang="en-US" sz="2000" b="1" dirty="0"/>
              <a:t>工程（</a:t>
            </a:r>
            <a:r>
              <a:rPr lang="en-US" altLang="zh-CN" sz="2000" b="1" dirty="0"/>
              <a:t>Engineering</a:t>
            </a:r>
            <a:r>
              <a:rPr lang="zh-CN" altLang="en-US" sz="2000" b="1" dirty="0"/>
              <a:t>），也就是工程学。工程学是研究自然科学应用在各行业中的应用方式、方法的一门学科，同时也研究工程进行的一般规律，并进行改良研究。并不与工程科学相同。</a:t>
            </a:r>
            <a:endParaRPr lang="zh-CN" altLang="en-US" sz="2000" b="1" dirty="0"/>
          </a:p>
        </p:txBody>
      </p:sp>
      <p:sp>
        <p:nvSpPr>
          <p:cNvPr id="16" name="文本框 15"/>
          <p:cNvSpPr txBox="1"/>
          <p:nvPr/>
        </p:nvSpPr>
        <p:spPr>
          <a:xfrm>
            <a:off x="6096000" y="3970834"/>
            <a:ext cx="4589523" cy="1938992"/>
          </a:xfrm>
          <a:prstGeom prst="rect">
            <a:avLst/>
          </a:prstGeom>
          <a:noFill/>
        </p:spPr>
        <p:txBody>
          <a:bodyPr wrap="square" rtlCol="0">
            <a:spAutoFit/>
          </a:bodyPr>
          <a:lstStyle/>
          <a:p>
            <a:r>
              <a:rPr lang="zh-CN" altLang="en-US" sz="2000" b="1" dirty="0"/>
              <a:t>工程（</a:t>
            </a:r>
            <a:r>
              <a:rPr lang="en-US" altLang="zh-CN" sz="2000" b="1" dirty="0"/>
              <a:t>Project</a:t>
            </a:r>
            <a:r>
              <a:rPr lang="zh-CN" altLang="en-US" sz="2000" b="1" dirty="0"/>
              <a:t>），也常被称作项目。工程是指以某组设想的目标为依据，应用有关的科学知识和技术手段，通过有组织的一群人将某个（或某些）现有实体（自然的或人造的）转化为具有预期使用价值的人造产品过程。</a:t>
            </a:r>
            <a:endParaRPr lang="zh-CN" altLang="en-US" sz="2000" b="1" dirty="0"/>
          </a:p>
        </p:txBody>
      </p:sp>
      <p:sp>
        <p:nvSpPr>
          <p:cNvPr id="17" name="文本框 16"/>
          <p:cNvSpPr txBox="1"/>
          <p:nvPr/>
        </p:nvSpPr>
        <p:spPr>
          <a:xfrm>
            <a:off x="364965" y="2582058"/>
            <a:ext cx="1872739" cy="830997"/>
          </a:xfrm>
          <a:prstGeom prst="rect">
            <a:avLst/>
          </a:prstGeom>
          <a:noFill/>
        </p:spPr>
        <p:txBody>
          <a:bodyPr wrap="square" rtlCol="0">
            <a:spAutoFit/>
          </a:bodyPr>
          <a:lstStyle/>
          <a:p>
            <a:r>
              <a:rPr lang="zh-CN" altLang="en-US" sz="2400" b="1" dirty="0">
                <a:solidFill>
                  <a:srgbClr val="8E0309"/>
                </a:solidFill>
              </a:rPr>
              <a:t>强调工程中的技术要素</a:t>
            </a:r>
            <a:endParaRPr lang="zh-CN" altLang="en-US" sz="2400" b="1" dirty="0">
              <a:solidFill>
                <a:srgbClr val="8E0309"/>
              </a:solidFill>
            </a:endParaRPr>
          </a:p>
        </p:txBody>
      </p:sp>
      <p:sp>
        <p:nvSpPr>
          <p:cNvPr id="18" name="文本框 17"/>
          <p:cNvSpPr txBox="1"/>
          <p:nvPr/>
        </p:nvSpPr>
        <p:spPr>
          <a:xfrm>
            <a:off x="9272788" y="2598003"/>
            <a:ext cx="2048926" cy="830997"/>
          </a:xfrm>
          <a:prstGeom prst="rect">
            <a:avLst/>
          </a:prstGeom>
          <a:noFill/>
        </p:spPr>
        <p:txBody>
          <a:bodyPr wrap="square" rtlCol="0">
            <a:spAutoFit/>
          </a:bodyPr>
          <a:lstStyle/>
          <a:p>
            <a:pPr algn="ctr"/>
            <a:r>
              <a:rPr lang="zh-CN" altLang="en-US" sz="2400" b="1" dirty="0">
                <a:solidFill>
                  <a:srgbClr val="8E0309"/>
                </a:solidFill>
              </a:rPr>
              <a:t>强调某个工程的客观存在</a:t>
            </a:r>
            <a:endParaRPr lang="zh-CN" altLang="en-US" sz="2400" b="1" dirty="0">
              <a:solidFill>
                <a:srgbClr val="8E0309"/>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7865"/>
    </mc:Choice>
    <mc:Fallback>
      <p:transition spd="slow" advTm="786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3671" y="220710"/>
            <a:ext cx="8643848" cy="480131"/>
          </a:xfrm>
        </p:spPr>
        <p:txBody>
          <a:bodyPr/>
          <a:lstStyle/>
          <a:p>
            <a:r>
              <a:rPr lang="zh-CN" altLang="en-US" dirty="0"/>
              <a:t>科学技术与工程的关系</a:t>
            </a:r>
            <a:endParaRPr lang="zh-CN" altLang="en-US" dirty="0"/>
          </a:p>
        </p:txBody>
      </p:sp>
      <p:pic>
        <p:nvPicPr>
          <p:cNvPr id="3"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37217" y="1453178"/>
            <a:ext cx="2698642" cy="3468651"/>
          </a:xfrm>
          <a:prstGeom prst="rect">
            <a:avLst/>
          </a:prstGeom>
          <a:noFill/>
          <a:extLst>
            <a:ext uri="{909E8E84-426E-40DD-AFC4-6F175D3DCCD1}">
              <a14:hiddenFill xmlns:a14="http://schemas.microsoft.com/office/drawing/2010/main">
                <a:solidFill>
                  <a:srgbClr val="FFFFFF"/>
                </a:solidFill>
              </a14:hiddenFill>
            </a:ext>
          </a:extLst>
        </p:spPr>
      </p:pic>
      <p:sp>
        <p:nvSpPr>
          <p:cNvPr id="4" name="任意多边形: 形状 65"/>
          <p:cNvSpPr/>
          <p:nvPr/>
        </p:nvSpPr>
        <p:spPr>
          <a:xfrm>
            <a:off x="4301279" y="1918925"/>
            <a:ext cx="3388409" cy="918750"/>
          </a:xfrm>
          <a:custGeom>
            <a:avLst/>
            <a:gdLst>
              <a:gd name="connsiteX0" fmla="*/ 364112 w 7747380"/>
              <a:gd name="connsiteY0" fmla="*/ 0 h 4572362"/>
              <a:gd name="connsiteX1" fmla="*/ 7747380 w 7747380"/>
              <a:gd name="connsiteY1" fmla="*/ 0 h 4572362"/>
              <a:gd name="connsiteX2" fmla="*/ 7747380 w 7747380"/>
              <a:gd name="connsiteY2" fmla="*/ 4572362 h 4572362"/>
              <a:gd name="connsiteX3" fmla="*/ 364112 w 7747380"/>
              <a:gd name="connsiteY3" fmla="*/ 4572362 h 4572362"/>
              <a:gd name="connsiteX4" fmla="*/ 364112 w 7747380"/>
              <a:gd name="connsiteY4" fmla="*/ 785148 h 4572362"/>
              <a:gd name="connsiteX5" fmla="*/ 0 w 7747380"/>
              <a:gd name="connsiteY5" fmla="*/ 785148 h 4572362"/>
              <a:gd name="connsiteX6" fmla="*/ 364112 w 7747380"/>
              <a:gd name="connsiteY6" fmla="*/ 502467 h 4572362"/>
              <a:gd name="connsiteX0-1" fmla="*/ 226952 w 7610220"/>
              <a:gd name="connsiteY0-2" fmla="*/ 0 h 4572362"/>
              <a:gd name="connsiteX1-3" fmla="*/ 7610220 w 7610220"/>
              <a:gd name="connsiteY1-4" fmla="*/ 0 h 4572362"/>
              <a:gd name="connsiteX2-5" fmla="*/ 7610220 w 7610220"/>
              <a:gd name="connsiteY2-6" fmla="*/ 4572362 h 4572362"/>
              <a:gd name="connsiteX3-7" fmla="*/ 226952 w 7610220"/>
              <a:gd name="connsiteY3-8" fmla="*/ 4572362 h 4572362"/>
              <a:gd name="connsiteX4-9" fmla="*/ 226952 w 7610220"/>
              <a:gd name="connsiteY4-10" fmla="*/ 785148 h 4572362"/>
              <a:gd name="connsiteX5-11" fmla="*/ 0 w 7610220"/>
              <a:gd name="connsiteY5-12" fmla="*/ 790228 h 4572362"/>
              <a:gd name="connsiteX6-13" fmla="*/ 226952 w 7610220"/>
              <a:gd name="connsiteY6-14" fmla="*/ 502467 h 4572362"/>
              <a:gd name="connsiteX7" fmla="*/ 226952 w 7610220"/>
              <a:gd name="connsiteY7" fmla="*/ 0 h 45723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7610220" h="4572362">
                <a:moveTo>
                  <a:pt x="226952" y="0"/>
                </a:moveTo>
                <a:lnTo>
                  <a:pt x="7610220" y="0"/>
                </a:lnTo>
                <a:lnTo>
                  <a:pt x="7610220" y="4572362"/>
                </a:lnTo>
                <a:lnTo>
                  <a:pt x="226952" y="4572362"/>
                </a:lnTo>
                <a:lnTo>
                  <a:pt x="226952" y="785148"/>
                </a:lnTo>
                <a:lnTo>
                  <a:pt x="0" y="790228"/>
                </a:lnTo>
                <a:lnTo>
                  <a:pt x="226952" y="502467"/>
                </a:lnTo>
                <a:lnTo>
                  <a:pt x="226952" y="0"/>
                </a:lnTo>
                <a:close/>
              </a:path>
            </a:pathLst>
          </a:cu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sp>
        <p:nvSpPr>
          <p:cNvPr id="5" name="矩形: 圆角 93"/>
          <p:cNvSpPr/>
          <p:nvPr/>
        </p:nvSpPr>
        <p:spPr>
          <a:xfrm>
            <a:off x="1853353" y="4889233"/>
            <a:ext cx="1866370"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400" b="1" dirty="0">
                <a:solidFill>
                  <a:schemeClr val="accent4"/>
                </a:solidFill>
                <a:latin typeface="+mj-ea"/>
                <a:ea typeface="+mj-ea"/>
              </a:rPr>
              <a:t>冯</a:t>
            </a:r>
            <a:r>
              <a:rPr lang="en-US" altLang="zh-CN" sz="2400" b="1" dirty="0">
                <a:solidFill>
                  <a:schemeClr val="accent4"/>
                </a:solidFill>
                <a:latin typeface="+mj-ea"/>
                <a:ea typeface="+mj-ea"/>
              </a:rPr>
              <a:t>·</a:t>
            </a:r>
            <a:r>
              <a:rPr lang="zh-CN" altLang="en-US" sz="2400" b="1" dirty="0">
                <a:solidFill>
                  <a:schemeClr val="accent4"/>
                </a:solidFill>
                <a:latin typeface="+mj-ea"/>
                <a:ea typeface="+mj-ea"/>
              </a:rPr>
              <a:t>卡门</a:t>
            </a:r>
            <a:endParaRPr lang="zh-CN" altLang="en-US" sz="2400" b="1" dirty="0">
              <a:solidFill>
                <a:schemeClr val="accent4"/>
              </a:solidFill>
              <a:latin typeface="+mj-ea"/>
              <a:ea typeface="+mj-ea"/>
            </a:endParaRPr>
          </a:p>
        </p:txBody>
      </p:sp>
      <p:sp>
        <p:nvSpPr>
          <p:cNvPr id="6" name="文本框 5"/>
          <p:cNvSpPr txBox="1"/>
          <p:nvPr/>
        </p:nvSpPr>
        <p:spPr>
          <a:xfrm>
            <a:off x="4439130" y="1998036"/>
            <a:ext cx="3213218" cy="700705"/>
          </a:xfrm>
          <a:prstGeom prst="rect">
            <a:avLst/>
          </a:prstGeom>
          <a:noFill/>
        </p:spPr>
        <p:txBody>
          <a:bodyPr wrap="square">
            <a:spAutoFit/>
          </a:bodyPr>
          <a:lstStyle/>
          <a:p>
            <a:pPr marL="0" marR="0" algn="just">
              <a:lnSpc>
                <a:spcPct val="130000"/>
              </a:lnSpc>
            </a:pPr>
            <a:r>
              <a:rPr lang="zh-CN" altLang="en-US" sz="1600" b="1" spc="100" dirty="0"/>
              <a:t>科学家研究世界的本来面目，而工程学则创造不曾有的世界。</a:t>
            </a:r>
            <a:endParaRPr lang="zh-CN" altLang="en-US" sz="1600" b="1" spc="100" dirty="0"/>
          </a:p>
        </p:txBody>
      </p:sp>
      <p:sp>
        <p:nvSpPr>
          <p:cNvPr id="7" name="文本框 6"/>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2</a:t>
            </a:r>
            <a:endParaRPr lang="zh-CN" altLang="en-US" sz="3600" b="1" dirty="0">
              <a:solidFill>
                <a:schemeClr val="bg1"/>
              </a:solidFill>
              <a:latin typeface="微软雅黑" panose="020B0503020204020204" pitchFamily="34" charset="-122"/>
            </a:endParaRPr>
          </a:p>
        </p:txBody>
      </p:sp>
      <p:sp>
        <p:nvSpPr>
          <p:cNvPr id="8" name="文本框 7"/>
          <p:cNvSpPr txBox="1"/>
          <p:nvPr/>
        </p:nvSpPr>
        <p:spPr>
          <a:xfrm>
            <a:off x="4439130" y="3720370"/>
            <a:ext cx="3547532" cy="1039002"/>
          </a:xfrm>
          <a:prstGeom prst="rect">
            <a:avLst/>
          </a:prstGeom>
          <a:noFill/>
        </p:spPr>
        <p:txBody>
          <a:bodyPr wrap="square" rtlCol="0">
            <a:spAutoFit/>
          </a:bodyPr>
          <a:lstStyle/>
          <a:p>
            <a:pPr>
              <a:lnSpc>
                <a:spcPct val="136000"/>
              </a:lnSpc>
            </a:pPr>
            <a:r>
              <a:rPr lang="zh-CN" altLang="en-US" sz="1600" b="1" dirty="0">
                <a:solidFill>
                  <a:srgbClr val="333333"/>
                </a:solidFill>
                <a:effectLst/>
                <a:latin typeface="PingFang SC"/>
              </a:rPr>
              <a:t>科学家对已经存在的事物进行调查；工程师创造出从未发生过的事情。</a:t>
            </a:r>
            <a:endParaRPr lang="zh-CN" altLang="en-US" sz="1600" b="1" dirty="0">
              <a:solidFill>
                <a:srgbClr val="333333"/>
              </a:solidFill>
              <a:effectLst/>
              <a:latin typeface="PingFang SC"/>
            </a:endParaRPr>
          </a:p>
          <a:p>
            <a:endParaRPr lang="zh-CN" altLang="en-US" b="1" dirty="0"/>
          </a:p>
        </p:txBody>
      </p:sp>
      <p:sp>
        <p:nvSpPr>
          <p:cNvPr id="9" name="任意多边形: 形状 65"/>
          <p:cNvSpPr/>
          <p:nvPr/>
        </p:nvSpPr>
        <p:spPr>
          <a:xfrm rot="10800000">
            <a:off x="4439130" y="3654592"/>
            <a:ext cx="3388409" cy="918750"/>
          </a:xfrm>
          <a:custGeom>
            <a:avLst/>
            <a:gdLst>
              <a:gd name="connsiteX0" fmla="*/ 364112 w 7747380"/>
              <a:gd name="connsiteY0" fmla="*/ 0 h 4572362"/>
              <a:gd name="connsiteX1" fmla="*/ 7747380 w 7747380"/>
              <a:gd name="connsiteY1" fmla="*/ 0 h 4572362"/>
              <a:gd name="connsiteX2" fmla="*/ 7747380 w 7747380"/>
              <a:gd name="connsiteY2" fmla="*/ 4572362 h 4572362"/>
              <a:gd name="connsiteX3" fmla="*/ 364112 w 7747380"/>
              <a:gd name="connsiteY3" fmla="*/ 4572362 h 4572362"/>
              <a:gd name="connsiteX4" fmla="*/ 364112 w 7747380"/>
              <a:gd name="connsiteY4" fmla="*/ 785148 h 4572362"/>
              <a:gd name="connsiteX5" fmla="*/ 0 w 7747380"/>
              <a:gd name="connsiteY5" fmla="*/ 785148 h 4572362"/>
              <a:gd name="connsiteX6" fmla="*/ 364112 w 7747380"/>
              <a:gd name="connsiteY6" fmla="*/ 502467 h 4572362"/>
              <a:gd name="connsiteX0-1" fmla="*/ 226952 w 7610220"/>
              <a:gd name="connsiteY0-2" fmla="*/ 0 h 4572362"/>
              <a:gd name="connsiteX1-3" fmla="*/ 7610220 w 7610220"/>
              <a:gd name="connsiteY1-4" fmla="*/ 0 h 4572362"/>
              <a:gd name="connsiteX2-5" fmla="*/ 7610220 w 7610220"/>
              <a:gd name="connsiteY2-6" fmla="*/ 4572362 h 4572362"/>
              <a:gd name="connsiteX3-7" fmla="*/ 226952 w 7610220"/>
              <a:gd name="connsiteY3-8" fmla="*/ 4572362 h 4572362"/>
              <a:gd name="connsiteX4-9" fmla="*/ 226952 w 7610220"/>
              <a:gd name="connsiteY4-10" fmla="*/ 785148 h 4572362"/>
              <a:gd name="connsiteX5-11" fmla="*/ 0 w 7610220"/>
              <a:gd name="connsiteY5-12" fmla="*/ 790228 h 4572362"/>
              <a:gd name="connsiteX6-13" fmla="*/ 226952 w 7610220"/>
              <a:gd name="connsiteY6-14" fmla="*/ 502467 h 4572362"/>
              <a:gd name="connsiteX7" fmla="*/ 226952 w 7610220"/>
              <a:gd name="connsiteY7" fmla="*/ 0 h 45723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7610220" h="4572362">
                <a:moveTo>
                  <a:pt x="226952" y="0"/>
                </a:moveTo>
                <a:lnTo>
                  <a:pt x="7610220" y="0"/>
                </a:lnTo>
                <a:lnTo>
                  <a:pt x="7610220" y="4572362"/>
                </a:lnTo>
                <a:lnTo>
                  <a:pt x="226952" y="4572362"/>
                </a:lnTo>
                <a:lnTo>
                  <a:pt x="226952" y="785148"/>
                </a:lnTo>
                <a:lnTo>
                  <a:pt x="0" y="790228"/>
                </a:lnTo>
                <a:lnTo>
                  <a:pt x="226952" y="502467"/>
                </a:lnTo>
                <a:lnTo>
                  <a:pt x="226952" y="0"/>
                </a:lnTo>
                <a:close/>
              </a:path>
            </a:pathLst>
          </a:cu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p>
        </p:txBody>
      </p:sp>
      <p:pic>
        <p:nvPicPr>
          <p:cNvPr id="11" name="图片 10"/>
          <p:cNvPicPr>
            <a:picLocks noChangeAspect="1"/>
          </p:cNvPicPr>
          <p:nvPr/>
        </p:nvPicPr>
        <p:blipFill>
          <a:blip r:embed="rId2"/>
          <a:stretch>
            <a:fillRect/>
          </a:stretch>
        </p:blipFill>
        <p:spPr>
          <a:xfrm>
            <a:off x="8130809" y="1506930"/>
            <a:ext cx="2607881" cy="3382303"/>
          </a:xfrm>
          <a:prstGeom prst="rect">
            <a:avLst/>
          </a:prstGeom>
        </p:spPr>
      </p:pic>
      <p:sp>
        <p:nvSpPr>
          <p:cNvPr id="12" name="矩形: 圆角 93"/>
          <p:cNvSpPr/>
          <p:nvPr/>
        </p:nvSpPr>
        <p:spPr>
          <a:xfrm>
            <a:off x="7915497" y="4889233"/>
            <a:ext cx="3038503"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400" b="1" dirty="0">
                <a:solidFill>
                  <a:schemeClr val="accent4"/>
                </a:solidFill>
                <a:latin typeface="+mj-ea"/>
                <a:ea typeface="+mj-ea"/>
              </a:rPr>
              <a:t>阿尔伯特</a:t>
            </a:r>
            <a:r>
              <a:rPr lang="en-US" altLang="zh-CN" sz="2400" b="1" dirty="0">
                <a:solidFill>
                  <a:schemeClr val="accent4"/>
                </a:solidFill>
                <a:latin typeface="+mj-ea"/>
                <a:ea typeface="+mj-ea"/>
              </a:rPr>
              <a:t>·</a:t>
            </a:r>
            <a:r>
              <a:rPr lang="zh-CN" altLang="en-US" sz="2400" b="1" dirty="0">
                <a:solidFill>
                  <a:schemeClr val="accent4"/>
                </a:solidFill>
                <a:latin typeface="+mj-ea"/>
                <a:ea typeface="+mj-ea"/>
              </a:rPr>
              <a:t>爱因斯坦</a:t>
            </a:r>
            <a:endParaRPr lang="zh-CN" altLang="en-US" sz="2400" b="1" dirty="0">
              <a:solidFill>
                <a:schemeClr val="accent4"/>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20400"/>
    </mc:Choice>
    <mc:Fallback>
      <p:transition spd="slow" advTm="204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220710"/>
            <a:ext cx="8643848" cy="480131"/>
          </a:xfrm>
        </p:spPr>
        <p:txBody>
          <a:bodyPr/>
          <a:lstStyle/>
          <a:p>
            <a:r>
              <a:rPr lang="zh-CN" altLang="en-US" dirty="0"/>
              <a:t>科学技术与工程的关系</a:t>
            </a:r>
            <a:endParaRPr lang="zh-CN" altLang="en-US" dirty="0"/>
          </a:p>
        </p:txBody>
      </p:sp>
      <p:sp>
        <p:nvSpPr>
          <p:cNvPr id="3" name="文本框 2"/>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2</a:t>
            </a:r>
            <a:endParaRPr lang="zh-CN" altLang="en-US" sz="3600" b="1" dirty="0">
              <a:solidFill>
                <a:schemeClr val="bg1"/>
              </a:solidFill>
              <a:latin typeface="微软雅黑" panose="020B0503020204020204" pitchFamily="34" charset="-122"/>
            </a:endParaRPr>
          </a:p>
        </p:txBody>
      </p:sp>
      <p:pic>
        <p:nvPicPr>
          <p:cNvPr id="2051" name="图片 4"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297" y="1262702"/>
            <a:ext cx="5605585" cy="285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p:cNvGrpSpPr/>
          <p:nvPr/>
        </p:nvGrpSpPr>
        <p:grpSpPr>
          <a:xfrm>
            <a:off x="4359349" y="1662016"/>
            <a:ext cx="7583366" cy="4095110"/>
            <a:chOff x="4338083" y="1685457"/>
            <a:chExt cx="7583366" cy="4095110"/>
          </a:xfrm>
        </p:grpSpPr>
        <p:grpSp>
          <p:nvGrpSpPr>
            <p:cNvPr id="15" name="组合 14"/>
            <p:cNvGrpSpPr/>
            <p:nvPr/>
          </p:nvGrpSpPr>
          <p:grpSpPr>
            <a:xfrm>
              <a:off x="4338083" y="1685457"/>
              <a:ext cx="7583366" cy="4095110"/>
              <a:chOff x="3522921" y="1127051"/>
              <a:chExt cx="7583366" cy="4095110"/>
            </a:xfrm>
          </p:grpSpPr>
          <p:grpSp>
            <p:nvGrpSpPr>
              <p:cNvPr id="16" name="组合 15"/>
              <p:cNvGrpSpPr/>
              <p:nvPr/>
            </p:nvGrpSpPr>
            <p:grpSpPr>
              <a:xfrm>
                <a:off x="3522921" y="1127051"/>
                <a:ext cx="7583366" cy="4095110"/>
                <a:chOff x="3138287" y="1692275"/>
                <a:chExt cx="6232198" cy="3549651"/>
              </a:xfrm>
            </p:grpSpPr>
            <p:sp>
              <p:nvSpPr>
                <p:cNvPr id="19" name="任意多边形: 形状 18"/>
                <p:cNvSpPr/>
                <p:nvPr/>
              </p:nvSpPr>
              <p:spPr bwMode="auto">
                <a:xfrm>
                  <a:off x="4224338" y="1692275"/>
                  <a:ext cx="2820988" cy="3281363"/>
                </a:xfrm>
                <a:custGeom>
                  <a:avLst/>
                  <a:gdLst>
                    <a:gd name="T0" fmla="*/ 880 w 2842"/>
                    <a:gd name="T1" fmla="*/ 2984 h 3305"/>
                    <a:gd name="T2" fmla="*/ 2481 w 2842"/>
                    <a:gd name="T3" fmla="*/ 1511 h 3305"/>
                    <a:gd name="T4" fmla="*/ 2429 w 2842"/>
                    <a:gd name="T5" fmla="*/ 300 h 3305"/>
                    <a:gd name="T6" fmla="*/ 2429 w 2842"/>
                    <a:gd name="T7" fmla="*/ 300 h 3305"/>
                    <a:gd name="T8" fmla="*/ 1245 w 2842"/>
                    <a:gd name="T9" fmla="*/ 555 h 3305"/>
                    <a:gd name="T10" fmla="*/ 223 w 2842"/>
                    <a:gd name="T11" fmla="*/ 2476 h 3305"/>
                    <a:gd name="T12" fmla="*/ 880 w 2842"/>
                    <a:gd name="T13" fmla="*/ 2984 h 3305"/>
                  </a:gdLst>
                  <a:ahLst/>
                  <a:cxnLst>
                    <a:cxn ang="0">
                      <a:pos x="T0" y="T1"/>
                    </a:cxn>
                    <a:cxn ang="0">
                      <a:pos x="T2" y="T3"/>
                    </a:cxn>
                    <a:cxn ang="0">
                      <a:pos x="T4" y="T5"/>
                    </a:cxn>
                    <a:cxn ang="0">
                      <a:pos x="T6" y="T7"/>
                    </a:cxn>
                    <a:cxn ang="0">
                      <a:pos x="T8" y="T9"/>
                    </a:cxn>
                    <a:cxn ang="0">
                      <a:pos x="T10" y="T11"/>
                    </a:cxn>
                    <a:cxn ang="0">
                      <a:pos x="T12" y="T13"/>
                    </a:cxn>
                  </a:cxnLst>
                  <a:rect l="0" t="0" r="r" b="b"/>
                  <a:pathLst>
                    <a:path w="2842" h="3305">
                      <a:moveTo>
                        <a:pt x="880" y="2984"/>
                      </a:moveTo>
                      <a:cubicBezTo>
                        <a:pt x="2481" y="1511"/>
                        <a:pt x="2481" y="1511"/>
                        <a:pt x="2481" y="1511"/>
                      </a:cubicBezTo>
                      <a:cubicBezTo>
                        <a:pt x="2842" y="1178"/>
                        <a:pt x="2817" y="601"/>
                        <a:pt x="2429" y="300"/>
                      </a:cubicBezTo>
                      <a:cubicBezTo>
                        <a:pt x="2429" y="300"/>
                        <a:pt x="2429" y="300"/>
                        <a:pt x="2429" y="300"/>
                      </a:cubicBezTo>
                      <a:cubicBezTo>
                        <a:pt x="2040" y="0"/>
                        <a:pt x="1475" y="122"/>
                        <a:pt x="1245" y="555"/>
                      </a:cubicBezTo>
                      <a:cubicBezTo>
                        <a:pt x="223" y="2476"/>
                        <a:pt x="223" y="2476"/>
                        <a:pt x="223" y="2476"/>
                      </a:cubicBezTo>
                      <a:cubicBezTo>
                        <a:pt x="0" y="2895"/>
                        <a:pt x="531" y="3305"/>
                        <a:pt x="880" y="298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p:nvSpPr>
              <p:spPr bwMode="auto">
                <a:xfrm>
                  <a:off x="5556250" y="1757363"/>
                  <a:ext cx="2498725" cy="3484563"/>
                </a:xfrm>
                <a:custGeom>
                  <a:avLst/>
                  <a:gdLst>
                    <a:gd name="T0" fmla="*/ 150 w 2517"/>
                    <a:gd name="T1" fmla="*/ 766 h 3510"/>
                    <a:gd name="T2" fmla="*/ 839 w 2517"/>
                    <a:gd name="T3" fmla="*/ 2830 h 3510"/>
                    <a:gd name="T4" fmla="*/ 1964 w 2517"/>
                    <a:gd name="T5" fmla="*/ 3278 h 3510"/>
                    <a:gd name="T6" fmla="*/ 1964 w 2517"/>
                    <a:gd name="T7" fmla="*/ 3278 h 3510"/>
                    <a:gd name="T8" fmla="*/ 2216 w 2517"/>
                    <a:gd name="T9" fmla="*/ 2093 h 3510"/>
                    <a:gd name="T10" fmla="*/ 882 w 2517"/>
                    <a:gd name="T11" fmla="*/ 374 h 3510"/>
                    <a:gd name="T12" fmla="*/ 150 w 2517"/>
                    <a:gd name="T13" fmla="*/ 766 h 3510"/>
                  </a:gdLst>
                  <a:ahLst/>
                  <a:cxnLst>
                    <a:cxn ang="0">
                      <a:pos x="T0" y="T1"/>
                    </a:cxn>
                    <a:cxn ang="0">
                      <a:pos x="T2" y="T3"/>
                    </a:cxn>
                    <a:cxn ang="0">
                      <a:pos x="T4" y="T5"/>
                    </a:cxn>
                    <a:cxn ang="0">
                      <a:pos x="T6" y="T7"/>
                    </a:cxn>
                    <a:cxn ang="0">
                      <a:pos x="T8" y="T9"/>
                    </a:cxn>
                    <a:cxn ang="0">
                      <a:pos x="T10" y="T11"/>
                    </a:cxn>
                    <a:cxn ang="0">
                      <a:pos x="T12" y="T13"/>
                    </a:cxn>
                  </a:cxnLst>
                  <a:rect l="0" t="0" r="r" b="b"/>
                  <a:pathLst>
                    <a:path w="2517" h="3510">
                      <a:moveTo>
                        <a:pt x="150" y="766"/>
                      </a:moveTo>
                      <a:cubicBezTo>
                        <a:pt x="839" y="2830"/>
                        <a:pt x="839" y="2830"/>
                        <a:pt x="839" y="2830"/>
                      </a:cubicBezTo>
                      <a:cubicBezTo>
                        <a:pt x="994" y="3296"/>
                        <a:pt x="1531" y="3510"/>
                        <a:pt x="1964" y="3278"/>
                      </a:cubicBezTo>
                      <a:cubicBezTo>
                        <a:pt x="1964" y="3278"/>
                        <a:pt x="1964" y="3278"/>
                        <a:pt x="1964" y="3278"/>
                      </a:cubicBezTo>
                      <a:cubicBezTo>
                        <a:pt x="2397" y="3047"/>
                        <a:pt x="2517" y="2481"/>
                        <a:pt x="2216" y="2093"/>
                      </a:cubicBezTo>
                      <a:cubicBezTo>
                        <a:pt x="882" y="374"/>
                        <a:pt x="882" y="374"/>
                        <a:pt x="882" y="374"/>
                      </a:cubicBezTo>
                      <a:cubicBezTo>
                        <a:pt x="592" y="0"/>
                        <a:pt x="0" y="316"/>
                        <a:pt x="150" y="766"/>
                      </a:cubicBezTo>
                      <a:close/>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1" name="任意多边形: 形状 20"/>
                <p:cNvSpPr/>
                <p:nvPr/>
              </p:nvSpPr>
              <p:spPr bwMode="auto">
                <a:xfrm>
                  <a:off x="4219575" y="3406775"/>
                  <a:ext cx="3581400" cy="1704975"/>
                </a:xfrm>
                <a:custGeom>
                  <a:avLst/>
                  <a:gdLst>
                    <a:gd name="T0" fmla="*/ 3153 w 3608"/>
                    <a:gd name="T1" fmla="*/ 740 h 1717"/>
                    <a:gd name="T2" fmla="*/ 1062 w 3608"/>
                    <a:gd name="T3" fmla="*/ 136 h 1717"/>
                    <a:gd name="T4" fmla="*/ 55 w 3608"/>
                    <a:gd name="T5" fmla="*/ 809 h 1717"/>
                    <a:gd name="T6" fmla="*/ 55 w 3608"/>
                    <a:gd name="T7" fmla="*/ 809 h 1717"/>
                    <a:gd name="T8" fmla="*/ 887 w 3608"/>
                    <a:gd name="T9" fmla="*/ 1689 h 1717"/>
                    <a:gd name="T10" fmla="*/ 3060 w 3608"/>
                    <a:gd name="T11" fmla="*/ 1565 h 1717"/>
                    <a:gd name="T12" fmla="*/ 3153 w 3608"/>
                    <a:gd name="T13" fmla="*/ 740 h 1717"/>
                  </a:gdLst>
                  <a:ahLst/>
                  <a:cxnLst>
                    <a:cxn ang="0">
                      <a:pos x="T0" y="T1"/>
                    </a:cxn>
                    <a:cxn ang="0">
                      <a:pos x="T2" y="T3"/>
                    </a:cxn>
                    <a:cxn ang="0">
                      <a:pos x="T4" y="T5"/>
                    </a:cxn>
                    <a:cxn ang="0">
                      <a:pos x="T6" y="T7"/>
                    </a:cxn>
                    <a:cxn ang="0">
                      <a:pos x="T8" y="T9"/>
                    </a:cxn>
                    <a:cxn ang="0">
                      <a:pos x="T10" y="T11"/>
                    </a:cxn>
                    <a:cxn ang="0">
                      <a:pos x="T12" y="T13"/>
                    </a:cxn>
                  </a:cxnLst>
                  <a:rect l="0" t="0" r="r" b="b"/>
                  <a:pathLst>
                    <a:path w="3608" h="1717">
                      <a:moveTo>
                        <a:pt x="3153" y="740"/>
                      </a:moveTo>
                      <a:cubicBezTo>
                        <a:pt x="1062" y="136"/>
                        <a:pt x="1062" y="136"/>
                        <a:pt x="1062" y="136"/>
                      </a:cubicBezTo>
                      <a:cubicBezTo>
                        <a:pt x="590" y="0"/>
                        <a:pt x="110" y="321"/>
                        <a:pt x="55" y="809"/>
                      </a:cubicBezTo>
                      <a:cubicBezTo>
                        <a:pt x="55" y="809"/>
                        <a:pt x="55" y="809"/>
                        <a:pt x="55" y="809"/>
                      </a:cubicBezTo>
                      <a:cubicBezTo>
                        <a:pt x="0" y="1297"/>
                        <a:pt x="397" y="1717"/>
                        <a:pt x="887" y="1689"/>
                      </a:cubicBezTo>
                      <a:cubicBezTo>
                        <a:pt x="3060" y="1565"/>
                        <a:pt x="3060" y="1565"/>
                        <a:pt x="3060" y="1565"/>
                      </a:cubicBezTo>
                      <a:cubicBezTo>
                        <a:pt x="3533" y="1538"/>
                        <a:pt x="3608" y="871"/>
                        <a:pt x="3153" y="740"/>
                      </a:cubicBezTo>
                      <a:close/>
                    </a:path>
                  </a:pathLst>
                </a:custGeom>
                <a:solidFill>
                  <a:schemeClr val="bg2">
                    <a:lumMod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2">
                        <a:lumMod val="75000"/>
                      </a:schemeClr>
                    </a:solidFill>
                  </a:endParaRPr>
                </a:p>
              </p:txBody>
            </p:sp>
            <p:sp>
              <p:nvSpPr>
                <p:cNvPr id="22" name="任意多边形: 形状 21"/>
                <p:cNvSpPr/>
                <p:nvPr/>
              </p:nvSpPr>
              <p:spPr bwMode="auto">
                <a:xfrm>
                  <a:off x="4224338" y="3490913"/>
                  <a:ext cx="1835150" cy="1482725"/>
                </a:xfrm>
                <a:custGeom>
                  <a:avLst/>
                  <a:gdLst>
                    <a:gd name="T0" fmla="*/ 1850 w 1850"/>
                    <a:gd name="T1" fmla="*/ 281 h 1494"/>
                    <a:gd name="T2" fmla="*/ 1058 w 1850"/>
                    <a:gd name="T3" fmla="*/ 52 h 1494"/>
                    <a:gd name="T4" fmla="*/ 533 w 1850"/>
                    <a:gd name="T5" fmla="*/ 82 h 1494"/>
                    <a:gd name="T6" fmla="*/ 223 w 1850"/>
                    <a:gd name="T7" fmla="*/ 665 h 1494"/>
                    <a:gd name="T8" fmla="*/ 880 w 1850"/>
                    <a:gd name="T9" fmla="*/ 1173 h 1494"/>
                    <a:gd name="T10" fmla="*/ 1850 w 1850"/>
                    <a:gd name="T11" fmla="*/ 281 h 1494"/>
                  </a:gdLst>
                  <a:ahLst/>
                  <a:cxnLst>
                    <a:cxn ang="0">
                      <a:pos x="T0" y="T1"/>
                    </a:cxn>
                    <a:cxn ang="0">
                      <a:pos x="T2" y="T3"/>
                    </a:cxn>
                    <a:cxn ang="0">
                      <a:pos x="T4" y="T5"/>
                    </a:cxn>
                    <a:cxn ang="0">
                      <a:pos x="T6" y="T7"/>
                    </a:cxn>
                    <a:cxn ang="0">
                      <a:pos x="T8" y="T9"/>
                    </a:cxn>
                    <a:cxn ang="0">
                      <a:pos x="T10" y="T11"/>
                    </a:cxn>
                  </a:cxnLst>
                  <a:rect l="0" t="0" r="r" b="b"/>
                  <a:pathLst>
                    <a:path w="1850" h="1494">
                      <a:moveTo>
                        <a:pt x="1850" y="281"/>
                      </a:moveTo>
                      <a:cubicBezTo>
                        <a:pt x="1058" y="52"/>
                        <a:pt x="1058" y="52"/>
                        <a:pt x="1058" y="52"/>
                      </a:cubicBezTo>
                      <a:cubicBezTo>
                        <a:pt x="876" y="0"/>
                        <a:pt x="693" y="15"/>
                        <a:pt x="533" y="82"/>
                      </a:cubicBezTo>
                      <a:cubicBezTo>
                        <a:pt x="223" y="665"/>
                        <a:pt x="223" y="665"/>
                        <a:pt x="223" y="665"/>
                      </a:cubicBezTo>
                      <a:cubicBezTo>
                        <a:pt x="0" y="1084"/>
                        <a:pt x="531" y="1494"/>
                        <a:pt x="880" y="1173"/>
                      </a:cubicBezTo>
                      <a:lnTo>
                        <a:pt x="1850" y="28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任意多边形: 形状 22"/>
                <p:cNvSpPr/>
                <p:nvPr/>
              </p:nvSpPr>
              <p:spPr bwMode="auto">
                <a:xfrm>
                  <a:off x="4529138" y="3879851"/>
                  <a:ext cx="723770" cy="746125"/>
                </a:xfrm>
                <a:custGeom>
                  <a:avLst/>
                  <a:gdLst>
                    <a:gd name="T0" fmla="*/ 507 w 515"/>
                    <a:gd name="T1" fmla="*/ 273 h 516"/>
                    <a:gd name="T2" fmla="*/ 243 w 515"/>
                    <a:gd name="T3" fmla="*/ 507 h 516"/>
                    <a:gd name="T4" fmla="*/ 8 w 515"/>
                    <a:gd name="T5" fmla="*/ 243 h 516"/>
                    <a:gd name="T6" fmla="*/ 273 w 515"/>
                    <a:gd name="T7" fmla="*/ 9 h 516"/>
                    <a:gd name="T8" fmla="*/ 507 w 515"/>
                    <a:gd name="T9" fmla="*/ 273 h 516"/>
                  </a:gdLst>
                  <a:ahLst/>
                  <a:cxnLst>
                    <a:cxn ang="0">
                      <a:pos x="T0" y="T1"/>
                    </a:cxn>
                    <a:cxn ang="0">
                      <a:pos x="T2" y="T3"/>
                    </a:cxn>
                    <a:cxn ang="0">
                      <a:pos x="T4" y="T5"/>
                    </a:cxn>
                    <a:cxn ang="0">
                      <a:pos x="T6" y="T7"/>
                    </a:cxn>
                    <a:cxn ang="0">
                      <a:pos x="T8" y="T9"/>
                    </a:cxn>
                  </a:cxnLst>
                  <a:rect l="0" t="0" r="r" b="b"/>
                  <a:pathLst>
                    <a:path w="515" h="516">
                      <a:moveTo>
                        <a:pt x="507" y="273"/>
                      </a:moveTo>
                      <a:cubicBezTo>
                        <a:pt x="499" y="411"/>
                        <a:pt x="380" y="516"/>
                        <a:pt x="243" y="507"/>
                      </a:cubicBezTo>
                      <a:cubicBezTo>
                        <a:pt x="105" y="499"/>
                        <a:pt x="0" y="381"/>
                        <a:pt x="8" y="243"/>
                      </a:cubicBezTo>
                      <a:cubicBezTo>
                        <a:pt x="17" y="105"/>
                        <a:pt x="135" y="0"/>
                        <a:pt x="273" y="9"/>
                      </a:cubicBezTo>
                      <a:cubicBezTo>
                        <a:pt x="410" y="17"/>
                        <a:pt x="515" y="135"/>
                        <a:pt x="507" y="273"/>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科学</a:t>
                  </a:r>
                  <a:endParaRPr lang="zh-CN" altLang="en-US" sz="20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4" name="任意多边形: 形状 23"/>
                <p:cNvSpPr/>
                <p:nvPr/>
              </p:nvSpPr>
              <p:spPr bwMode="auto">
                <a:xfrm>
                  <a:off x="4708525" y="3452813"/>
                  <a:ext cx="1377950" cy="342900"/>
                </a:xfrm>
                <a:custGeom>
                  <a:avLst/>
                  <a:gdLst>
                    <a:gd name="T0" fmla="*/ 68 w 868"/>
                    <a:gd name="T1" fmla="*/ 0 h 216"/>
                    <a:gd name="T2" fmla="*/ 0 w 868"/>
                    <a:gd name="T3" fmla="*/ 127 h 216"/>
                    <a:gd name="T4" fmla="*/ 833 w 868"/>
                    <a:gd name="T5" fmla="*/ 216 h 216"/>
                    <a:gd name="T6" fmla="*/ 868 w 868"/>
                    <a:gd name="T7" fmla="*/ 185 h 216"/>
                    <a:gd name="T8" fmla="*/ 611 w 868"/>
                    <a:gd name="T9" fmla="*/ 4 h 216"/>
                    <a:gd name="T10" fmla="*/ 68 w 868"/>
                    <a:gd name="T11" fmla="*/ 0 h 216"/>
                  </a:gdLst>
                  <a:ahLst/>
                  <a:cxnLst>
                    <a:cxn ang="0">
                      <a:pos x="T0" y="T1"/>
                    </a:cxn>
                    <a:cxn ang="0">
                      <a:pos x="T2" y="T3"/>
                    </a:cxn>
                    <a:cxn ang="0">
                      <a:pos x="T4" y="T5"/>
                    </a:cxn>
                    <a:cxn ang="0">
                      <a:pos x="T6" y="T7"/>
                    </a:cxn>
                    <a:cxn ang="0">
                      <a:pos x="T8" y="T9"/>
                    </a:cxn>
                    <a:cxn ang="0">
                      <a:pos x="T10" y="T11"/>
                    </a:cxn>
                  </a:cxnLst>
                  <a:rect l="0" t="0" r="r" b="b"/>
                  <a:pathLst>
                    <a:path w="868" h="216">
                      <a:moveTo>
                        <a:pt x="68" y="0"/>
                      </a:moveTo>
                      <a:lnTo>
                        <a:pt x="0" y="127"/>
                      </a:lnTo>
                      <a:lnTo>
                        <a:pt x="833" y="216"/>
                      </a:lnTo>
                      <a:lnTo>
                        <a:pt x="868" y="185"/>
                      </a:lnTo>
                      <a:lnTo>
                        <a:pt x="611" y="4"/>
                      </a:lnTo>
                      <a:lnTo>
                        <a:pt x="6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椭圆 24"/>
                <p:cNvSpPr/>
                <p:nvPr/>
              </p:nvSpPr>
              <p:spPr>
                <a:xfrm>
                  <a:off x="5424480" y="2999841"/>
                  <a:ext cx="1332447" cy="1332447"/>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138287" y="4235451"/>
                  <a:ext cx="1102453" cy="453528"/>
                </a:xfrm>
                <a:prstGeom prst="rect">
                  <a:avLst/>
                </a:prstGeom>
                <a:noFill/>
              </p:spPr>
              <p:txBody>
                <a:bodyPr wrap="square" rtlCol="0">
                  <a:spAutoFit/>
                </a:bodyPr>
                <a:lstStyle/>
                <a:p>
                  <a:pPr algn="r"/>
                  <a:r>
                    <a:rPr lang="zh-CN" altLang="en-US" sz="1400" b="1" dirty="0">
                      <a:latin typeface="微软雅黑" panose="020B0503020204020204" pitchFamily="34" charset="-122"/>
                    </a:rPr>
                    <a:t>通用的真相与规则的知识</a:t>
                  </a:r>
                  <a:endParaRPr lang="en-US" altLang="zh-CN" sz="1400" b="1" dirty="0">
                    <a:latin typeface="微软雅黑" panose="020B0503020204020204" pitchFamily="34" charset="-122"/>
                  </a:endParaRPr>
                </a:p>
              </p:txBody>
            </p:sp>
            <p:sp>
              <p:nvSpPr>
                <p:cNvPr id="27" name="文本框 26"/>
                <p:cNvSpPr txBox="1"/>
                <p:nvPr/>
              </p:nvSpPr>
              <p:spPr>
                <a:xfrm>
                  <a:off x="7951263" y="4401671"/>
                  <a:ext cx="1419222" cy="453528"/>
                </a:xfrm>
                <a:prstGeom prst="rect">
                  <a:avLst/>
                </a:prstGeom>
                <a:noFill/>
              </p:spPr>
              <p:txBody>
                <a:bodyPr wrap="square" rtlCol="0">
                  <a:spAutoFit/>
                </a:bodyPr>
                <a:lstStyle/>
                <a:p>
                  <a:r>
                    <a:rPr lang="zh-CN" altLang="en-US" sz="1400" b="1" dirty="0">
                      <a:latin typeface="微软雅黑" panose="020B0503020204020204" pitchFamily="34" charset="-122"/>
                    </a:rPr>
                    <a:t>所有工程工具</a:t>
                  </a:r>
                  <a:r>
                    <a:rPr lang="en-US" altLang="zh-CN" sz="1400" b="1" dirty="0">
                      <a:latin typeface="微软雅黑" panose="020B0503020204020204" pitchFamily="34" charset="-122"/>
                    </a:rPr>
                    <a:t>/</a:t>
                  </a:r>
                  <a:r>
                    <a:rPr lang="zh-CN" altLang="en-US" sz="1400" b="1" dirty="0">
                      <a:latin typeface="微软雅黑" panose="020B0503020204020204" pitchFamily="34" charset="-122"/>
                    </a:rPr>
                    <a:t>设备</a:t>
                  </a:r>
                  <a:r>
                    <a:rPr lang="en-US" altLang="zh-CN" sz="1400" b="1" dirty="0">
                      <a:latin typeface="微软雅黑" panose="020B0503020204020204" pitchFamily="34" charset="-122"/>
                    </a:rPr>
                    <a:t>/</a:t>
                  </a:r>
                  <a:r>
                    <a:rPr lang="zh-CN" altLang="en-US" sz="1400" b="1" dirty="0">
                      <a:latin typeface="微软雅黑" panose="020B0503020204020204" pitchFamily="34" charset="-122"/>
                    </a:rPr>
                    <a:t>过程可用的总和</a:t>
                  </a:r>
                  <a:endParaRPr lang="en-US" altLang="zh-CN" sz="1400" b="1" dirty="0">
                    <a:latin typeface="微软雅黑" panose="020B0503020204020204" pitchFamily="34" charset="-122"/>
                  </a:endParaRPr>
                </a:p>
              </p:txBody>
            </p:sp>
            <p:sp>
              <p:nvSpPr>
                <p:cNvPr id="28" name="文本框 27"/>
                <p:cNvSpPr txBox="1"/>
                <p:nvPr/>
              </p:nvSpPr>
              <p:spPr>
                <a:xfrm>
                  <a:off x="7065964" y="1982331"/>
                  <a:ext cx="1355962" cy="453528"/>
                </a:xfrm>
                <a:prstGeom prst="rect">
                  <a:avLst/>
                </a:prstGeom>
                <a:noFill/>
              </p:spPr>
              <p:txBody>
                <a:bodyPr wrap="square" rtlCol="0">
                  <a:spAutoFit/>
                </a:bodyPr>
                <a:lstStyle/>
                <a:p>
                  <a:r>
                    <a:rPr lang="zh-CN" altLang="en-US" sz="1400" b="1" dirty="0">
                      <a:latin typeface="微软雅黑" panose="020B0503020204020204" pitchFamily="34" charset="-122"/>
                    </a:rPr>
                    <a:t>采用科学的知识来构建</a:t>
                  </a:r>
                  <a:r>
                    <a:rPr lang="en-US" altLang="zh-CN" sz="1400" b="1" dirty="0">
                      <a:latin typeface="微软雅黑" panose="020B0503020204020204" pitchFamily="34" charset="-122"/>
                    </a:rPr>
                    <a:t>/</a:t>
                  </a:r>
                  <a:r>
                    <a:rPr lang="zh-CN" altLang="en-US" sz="1400" b="1" dirty="0">
                      <a:latin typeface="微软雅黑" panose="020B0503020204020204" pitchFamily="34" charset="-122"/>
                    </a:rPr>
                    <a:t>设计</a:t>
                  </a:r>
                  <a:r>
                    <a:rPr lang="en-US" altLang="zh-CN" sz="1400" b="1" dirty="0">
                      <a:latin typeface="微软雅黑" panose="020B0503020204020204" pitchFamily="34" charset="-122"/>
                    </a:rPr>
                    <a:t>/</a:t>
                  </a:r>
                  <a:r>
                    <a:rPr lang="zh-CN" altLang="en-US" sz="1400" b="1" dirty="0">
                      <a:latin typeface="微软雅黑" panose="020B0503020204020204" pitchFamily="34" charset="-122"/>
                    </a:rPr>
                    <a:t>创造</a:t>
                  </a:r>
                  <a:endParaRPr lang="en-US" altLang="zh-CN" sz="1400" b="1" dirty="0">
                    <a:latin typeface="微软雅黑" panose="020B0503020204020204" pitchFamily="34" charset="-122"/>
                  </a:endParaRPr>
                </a:p>
              </p:txBody>
            </p:sp>
          </p:grpSp>
          <p:sp>
            <p:nvSpPr>
              <p:cNvPr id="17" name="任意多边形: 形状 16"/>
              <p:cNvSpPr/>
              <p:nvPr/>
            </p:nvSpPr>
            <p:spPr bwMode="auto">
              <a:xfrm>
                <a:off x="6721593" y="1586127"/>
                <a:ext cx="880686" cy="860779"/>
              </a:xfrm>
              <a:custGeom>
                <a:avLst/>
                <a:gdLst>
                  <a:gd name="T0" fmla="*/ 507 w 515"/>
                  <a:gd name="T1" fmla="*/ 273 h 516"/>
                  <a:gd name="T2" fmla="*/ 243 w 515"/>
                  <a:gd name="T3" fmla="*/ 507 h 516"/>
                  <a:gd name="T4" fmla="*/ 8 w 515"/>
                  <a:gd name="T5" fmla="*/ 243 h 516"/>
                  <a:gd name="T6" fmla="*/ 273 w 515"/>
                  <a:gd name="T7" fmla="*/ 9 h 516"/>
                  <a:gd name="T8" fmla="*/ 507 w 515"/>
                  <a:gd name="T9" fmla="*/ 273 h 516"/>
                </a:gdLst>
                <a:ahLst/>
                <a:cxnLst>
                  <a:cxn ang="0">
                    <a:pos x="T0" y="T1"/>
                  </a:cxn>
                  <a:cxn ang="0">
                    <a:pos x="T2" y="T3"/>
                  </a:cxn>
                  <a:cxn ang="0">
                    <a:pos x="T4" y="T5"/>
                  </a:cxn>
                  <a:cxn ang="0">
                    <a:pos x="T6" y="T7"/>
                  </a:cxn>
                  <a:cxn ang="0">
                    <a:pos x="T8" y="T9"/>
                  </a:cxn>
                </a:cxnLst>
                <a:rect l="0" t="0" r="r" b="b"/>
                <a:pathLst>
                  <a:path w="515" h="516">
                    <a:moveTo>
                      <a:pt x="507" y="273"/>
                    </a:moveTo>
                    <a:cubicBezTo>
                      <a:pt x="499" y="411"/>
                      <a:pt x="380" y="516"/>
                      <a:pt x="243" y="507"/>
                    </a:cubicBezTo>
                    <a:cubicBezTo>
                      <a:pt x="105" y="499"/>
                      <a:pt x="0" y="381"/>
                      <a:pt x="8" y="243"/>
                    </a:cubicBezTo>
                    <a:cubicBezTo>
                      <a:pt x="17" y="105"/>
                      <a:pt x="135" y="0"/>
                      <a:pt x="273" y="9"/>
                    </a:cubicBezTo>
                    <a:cubicBezTo>
                      <a:pt x="410" y="17"/>
                      <a:pt x="515" y="135"/>
                      <a:pt x="507" y="273"/>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工程</a:t>
                </a:r>
                <a:endParaRPr lang="zh-CN" altLang="en-US" sz="20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8" name="任意多边形: 形状 17"/>
              <p:cNvSpPr/>
              <p:nvPr/>
            </p:nvSpPr>
            <p:spPr bwMode="auto">
              <a:xfrm>
                <a:off x="7941064" y="3980730"/>
                <a:ext cx="880686" cy="860779"/>
              </a:xfrm>
              <a:custGeom>
                <a:avLst/>
                <a:gdLst>
                  <a:gd name="T0" fmla="*/ 507 w 515"/>
                  <a:gd name="T1" fmla="*/ 273 h 516"/>
                  <a:gd name="T2" fmla="*/ 243 w 515"/>
                  <a:gd name="T3" fmla="*/ 507 h 516"/>
                  <a:gd name="T4" fmla="*/ 8 w 515"/>
                  <a:gd name="T5" fmla="*/ 243 h 516"/>
                  <a:gd name="T6" fmla="*/ 273 w 515"/>
                  <a:gd name="T7" fmla="*/ 9 h 516"/>
                  <a:gd name="T8" fmla="*/ 507 w 515"/>
                  <a:gd name="T9" fmla="*/ 273 h 516"/>
                </a:gdLst>
                <a:ahLst/>
                <a:cxnLst>
                  <a:cxn ang="0">
                    <a:pos x="T0" y="T1"/>
                  </a:cxn>
                  <a:cxn ang="0">
                    <a:pos x="T2" y="T3"/>
                  </a:cxn>
                  <a:cxn ang="0">
                    <a:pos x="T4" y="T5"/>
                  </a:cxn>
                  <a:cxn ang="0">
                    <a:pos x="T6" y="T7"/>
                  </a:cxn>
                  <a:cxn ang="0">
                    <a:pos x="T8" y="T9"/>
                  </a:cxn>
                </a:cxnLst>
                <a:rect l="0" t="0" r="r" b="b"/>
                <a:pathLst>
                  <a:path w="515" h="516">
                    <a:moveTo>
                      <a:pt x="507" y="273"/>
                    </a:moveTo>
                    <a:cubicBezTo>
                      <a:pt x="499" y="411"/>
                      <a:pt x="380" y="516"/>
                      <a:pt x="243" y="507"/>
                    </a:cubicBezTo>
                    <a:cubicBezTo>
                      <a:pt x="105" y="499"/>
                      <a:pt x="0" y="381"/>
                      <a:pt x="8" y="243"/>
                    </a:cubicBezTo>
                    <a:cubicBezTo>
                      <a:pt x="17" y="105"/>
                      <a:pt x="135" y="0"/>
                      <a:pt x="273" y="9"/>
                    </a:cubicBezTo>
                    <a:cubicBezTo>
                      <a:pt x="410" y="17"/>
                      <a:pt x="515" y="135"/>
                      <a:pt x="507" y="273"/>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技术</a:t>
                </a:r>
                <a:endParaRPr lang="zh-CN" altLang="en-US" sz="2000" b="1" dirty="0">
                  <a:solidFill>
                    <a:schemeClr val="bg2">
                      <a:lumMod val="10000"/>
                    </a:schemeClr>
                  </a:solidFill>
                  <a:latin typeface="微软雅黑" panose="020B0503020204020204" pitchFamily="34" charset="-122"/>
                  <a:ea typeface="微软雅黑" panose="020B0503020204020204" pitchFamily="34" charset="-122"/>
                </a:endParaRPr>
              </a:p>
            </p:txBody>
          </p:sp>
        </p:grpSp>
        <p:sp>
          <p:nvSpPr>
            <p:cNvPr id="29" name="任意多边形: 形状 28"/>
            <p:cNvSpPr/>
            <p:nvPr/>
          </p:nvSpPr>
          <p:spPr>
            <a:xfrm>
              <a:off x="7403381" y="3426487"/>
              <a:ext cx="1079493" cy="1080000"/>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 name="connsiteX88" fmla="*/ 121763 h 600884"/>
                <a:gd name="connsiteY88" fmla="*/ 121763 h 600884"/>
                <a:gd name="connsiteX89" fmla="*/ 121763 h 600884"/>
                <a:gd name="connsiteY89" fmla="*/ 121763 h 600884"/>
                <a:gd name="connsiteX90" fmla="*/ 121763 h 600884"/>
                <a:gd name="connsiteY90" fmla="*/ 121763 h 600884"/>
                <a:gd name="connsiteX91" fmla="*/ 121763 h 600884"/>
                <a:gd name="connsiteY91" fmla="*/ 121763 h 600884"/>
                <a:gd name="connsiteX92" fmla="*/ 121763 h 600884"/>
                <a:gd name="connsiteY92" fmla="*/ 121763 h 600884"/>
                <a:gd name="connsiteX93" fmla="*/ 121763 h 600884"/>
                <a:gd name="connsiteY93" fmla="*/ 121763 h 600884"/>
                <a:gd name="connsiteX94" fmla="*/ 121763 h 600884"/>
                <a:gd name="connsiteY94" fmla="*/ 121763 h 600884"/>
                <a:gd name="connsiteX95" fmla="*/ 121763 h 600884"/>
                <a:gd name="connsiteY95" fmla="*/ 121763 h 600884"/>
                <a:gd name="connsiteX96" fmla="*/ 121763 h 600884"/>
                <a:gd name="connsiteY96" fmla="*/ 121763 h 600884"/>
                <a:gd name="connsiteX97" fmla="*/ 121763 h 600884"/>
                <a:gd name="connsiteY97" fmla="*/ 121763 h 600884"/>
                <a:gd name="connsiteX98" fmla="*/ 121763 h 600884"/>
                <a:gd name="connsiteY98" fmla="*/ 121763 h 600884"/>
                <a:gd name="connsiteX99" fmla="*/ 121763 h 600884"/>
                <a:gd name="connsiteY99" fmla="*/ 121763 h 600884"/>
                <a:gd name="connsiteX100" fmla="*/ 121763 h 600884"/>
                <a:gd name="connsiteY100" fmla="*/ 121763 h 600884"/>
                <a:gd name="connsiteX101" fmla="*/ 121763 h 600884"/>
                <a:gd name="connsiteY101" fmla="*/ 121763 h 600884"/>
                <a:gd name="connsiteX102" fmla="*/ 121763 h 600884"/>
                <a:gd name="connsiteY102" fmla="*/ 121763 h 600884"/>
                <a:gd name="connsiteX103" fmla="*/ 121763 h 600884"/>
                <a:gd name="connsiteY103" fmla="*/ 121763 h 600884"/>
                <a:gd name="connsiteX104" fmla="*/ 121763 h 600884"/>
                <a:gd name="connsiteY104" fmla="*/ 121763 h 600884"/>
                <a:gd name="connsiteX105" fmla="*/ 121763 h 600884"/>
                <a:gd name="connsiteY105" fmla="*/ 121763 h 600884"/>
                <a:gd name="connsiteX106" fmla="*/ 121763 h 600884"/>
                <a:gd name="connsiteY106" fmla="*/ 121763 h 600884"/>
                <a:gd name="connsiteX107" fmla="*/ 121763 h 600884"/>
                <a:gd name="connsiteY107" fmla="*/ 121763 h 600884"/>
                <a:gd name="connsiteX108" fmla="*/ 121763 h 600884"/>
                <a:gd name="connsiteY108" fmla="*/ 121763 h 600884"/>
                <a:gd name="connsiteX109" fmla="*/ 121763 h 600884"/>
                <a:gd name="connsiteY109" fmla="*/ 121763 h 600884"/>
                <a:gd name="connsiteX110" fmla="*/ 121763 h 600884"/>
                <a:gd name="connsiteY110" fmla="*/ 121763 h 600884"/>
                <a:gd name="connsiteX111" fmla="*/ 121763 h 600884"/>
                <a:gd name="connsiteY111" fmla="*/ 121763 h 600884"/>
                <a:gd name="connsiteX112" fmla="*/ 121763 h 600884"/>
                <a:gd name="connsiteY112" fmla="*/ 121763 h 600884"/>
                <a:gd name="connsiteX113" fmla="*/ 121763 h 600884"/>
                <a:gd name="connsiteY113" fmla="*/ 121763 h 600884"/>
                <a:gd name="connsiteX114" fmla="*/ 121763 h 600884"/>
                <a:gd name="connsiteY114" fmla="*/ 121763 h 600884"/>
                <a:gd name="connsiteX115" fmla="*/ 121763 h 600884"/>
                <a:gd name="connsiteY115" fmla="*/ 121763 h 600884"/>
                <a:gd name="connsiteX116" fmla="*/ 121763 h 600884"/>
                <a:gd name="connsiteY116" fmla="*/ 121763 h 600884"/>
                <a:gd name="connsiteX117" fmla="*/ 121763 h 600884"/>
                <a:gd name="connsiteY117" fmla="*/ 121763 h 600884"/>
                <a:gd name="connsiteX118" fmla="*/ 121763 h 600884"/>
                <a:gd name="connsiteY118" fmla="*/ 121763 h 600884"/>
                <a:gd name="connsiteX119" fmla="*/ 121763 h 600884"/>
                <a:gd name="connsiteY119" fmla="*/ 121763 h 600884"/>
                <a:gd name="connsiteX120" fmla="*/ 121763 h 600884"/>
                <a:gd name="connsiteY120" fmla="*/ 121763 h 600884"/>
                <a:gd name="connsiteX121" fmla="*/ 121763 h 600884"/>
                <a:gd name="connsiteY121" fmla="*/ 121763 h 600884"/>
                <a:gd name="connsiteX122" fmla="*/ 121763 h 600884"/>
                <a:gd name="connsiteY122" fmla="*/ 121763 h 600884"/>
                <a:gd name="connsiteX123" fmla="*/ 121763 h 600884"/>
                <a:gd name="connsiteY123" fmla="*/ 121763 h 600884"/>
                <a:gd name="connsiteX124" fmla="*/ 121763 h 600884"/>
                <a:gd name="connsiteY124" fmla="*/ 121763 h 600884"/>
                <a:gd name="connsiteX125" fmla="*/ 121763 h 600884"/>
                <a:gd name="connsiteY125" fmla="*/ 121763 h 600884"/>
                <a:gd name="connsiteX126" fmla="*/ 121763 h 600884"/>
                <a:gd name="connsiteY126" fmla="*/ 121763 h 600884"/>
                <a:gd name="connsiteX127" fmla="*/ 121763 h 600884"/>
                <a:gd name="connsiteY127" fmla="*/ 121763 h 600884"/>
                <a:gd name="connsiteX128" fmla="*/ 121763 h 600884"/>
                <a:gd name="connsiteY128" fmla="*/ 121763 h 600884"/>
                <a:gd name="connsiteX129" fmla="*/ 121763 h 600884"/>
                <a:gd name="connsiteY129" fmla="*/ 121763 h 600884"/>
                <a:gd name="connsiteX130" fmla="*/ 121763 h 600884"/>
                <a:gd name="connsiteY130" fmla="*/ 121763 h 600884"/>
                <a:gd name="connsiteX131" fmla="*/ 121763 h 600884"/>
                <a:gd name="connsiteY131" fmla="*/ 121763 h 600884"/>
                <a:gd name="connsiteX132" fmla="*/ 121763 h 600884"/>
                <a:gd name="connsiteY132" fmla="*/ 121763 h 600884"/>
                <a:gd name="connsiteX133" fmla="*/ 121763 h 600884"/>
                <a:gd name="connsiteY133" fmla="*/ 121763 h 600884"/>
                <a:gd name="connsiteX134" fmla="*/ 121763 h 600884"/>
                <a:gd name="connsiteY134" fmla="*/ 121763 h 600884"/>
                <a:gd name="connsiteX135" fmla="*/ 121763 h 600884"/>
                <a:gd name="connsiteY135" fmla="*/ 121763 h 600884"/>
                <a:gd name="connsiteX136" fmla="*/ 121763 h 600884"/>
                <a:gd name="connsiteY136" fmla="*/ 121763 h 600884"/>
                <a:gd name="connsiteX137" fmla="*/ 121763 h 600884"/>
                <a:gd name="connsiteY137" fmla="*/ 121763 h 600884"/>
                <a:gd name="connsiteX138" fmla="*/ 121763 h 600884"/>
                <a:gd name="connsiteY138" fmla="*/ 121763 h 600884"/>
                <a:gd name="connsiteX139" fmla="*/ 121763 h 600884"/>
                <a:gd name="connsiteY139" fmla="*/ 121763 h 600884"/>
                <a:gd name="connsiteX140" fmla="*/ 121763 h 600884"/>
                <a:gd name="connsiteY140" fmla="*/ 121763 h 600884"/>
                <a:gd name="connsiteX141" fmla="*/ 121763 h 600884"/>
                <a:gd name="connsiteY141" fmla="*/ 121763 h 600884"/>
                <a:gd name="connsiteX142" fmla="*/ 121763 h 600884"/>
                <a:gd name="connsiteY142" fmla="*/ 121763 h 600884"/>
                <a:gd name="connsiteX143" fmla="*/ 121763 h 600884"/>
                <a:gd name="connsiteY143" fmla="*/ 121763 h 600884"/>
                <a:gd name="connsiteX144" fmla="*/ 121763 h 600884"/>
                <a:gd name="connsiteY144" fmla="*/ 121763 h 600884"/>
                <a:gd name="connsiteX145" fmla="*/ 121763 h 600884"/>
                <a:gd name="connsiteY145" fmla="*/ 121763 h 600884"/>
                <a:gd name="connsiteX146" fmla="*/ 121763 h 600884"/>
                <a:gd name="connsiteY146" fmla="*/ 121763 h 600884"/>
                <a:gd name="connsiteX147" fmla="*/ 121763 h 600884"/>
                <a:gd name="connsiteY147" fmla="*/ 121763 h 600884"/>
                <a:gd name="connsiteX148" fmla="*/ 121763 h 600884"/>
                <a:gd name="connsiteY148" fmla="*/ 121763 h 600884"/>
                <a:gd name="connsiteX149" fmla="*/ 121763 h 600884"/>
                <a:gd name="connsiteY149" fmla="*/ 121763 h 600884"/>
                <a:gd name="connsiteX150" fmla="*/ 121763 h 600884"/>
                <a:gd name="connsiteY150" fmla="*/ 121763 h 600884"/>
                <a:gd name="connsiteX151" fmla="*/ 121763 h 600884"/>
                <a:gd name="connsiteY151" fmla="*/ 121763 h 600884"/>
                <a:gd name="connsiteX152" fmla="*/ 121763 h 600884"/>
                <a:gd name="connsiteY152" fmla="*/ 121763 h 600884"/>
                <a:gd name="connsiteX153" fmla="*/ 121763 h 600884"/>
                <a:gd name="connsiteY153"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07639" h="606722">
                  <a:moveTo>
                    <a:pt x="105289" y="501823"/>
                  </a:moveTo>
                  <a:cubicBezTo>
                    <a:pt x="108748" y="501712"/>
                    <a:pt x="112263" y="502911"/>
                    <a:pt x="115021" y="505443"/>
                  </a:cubicBezTo>
                  <a:cubicBezTo>
                    <a:pt x="117602" y="507929"/>
                    <a:pt x="120360" y="510327"/>
                    <a:pt x="123118" y="512725"/>
                  </a:cubicBezTo>
                  <a:cubicBezTo>
                    <a:pt x="128724" y="517610"/>
                    <a:pt x="129347" y="526137"/>
                    <a:pt x="124542" y="531732"/>
                  </a:cubicBezTo>
                  <a:cubicBezTo>
                    <a:pt x="121873" y="534840"/>
                    <a:pt x="118046" y="536439"/>
                    <a:pt x="114309" y="536439"/>
                  </a:cubicBezTo>
                  <a:cubicBezTo>
                    <a:pt x="111195" y="536439"/>
                    <a:pt x="107992" y="535285"/>
                    <a:pt x="105500" y="533153"/>
                  </a:cubicBezTo>
                  <a:cubicBezTo>
                    <a:pt x="102475" y="530577"/>
                    <a:pt x="99449" y="527824"/>
                    <a:pt x="96602" y="525160"/>
                  </a:cubicBezTo>
                  <a:cubicBezTo>
                    <a:pt x="91085" y="520097"/>
                    <a:pt x="90818" y="511571"/>
                    <a:pt x="95890" y="506064"/>
                  </a:cubicBezTo>
                  <a:cubicBezTo>
                    <a:pt x="98426" y="503355"/>
                    <a:pt x="101830" y="501934"/>
                    <a:pt x="105289" y="501823"/>
                  </a:cubicBezTo>
                  <a:close/>
                  <a:moveTo>
                    <a:pt x="462885" y="492424"/>
                  </a:moveTo>
                  <a:lnTo>
                    <a:pt x="513258" y="493135"/>
                  </a:lnTo>
                  <a:cubicBezTo>
                    <a:pt x="517263" y="493224"/>
                    <a:pt x="521001" y="495090"/>
                    <a:pt x="523582" y="498201"/>
                  </a:cubicBezTo>
                  <a:cubicBezTo>
                    <a:pt x="526074" y="501312"/>
                    <a:pt x="527053" y="505311"/>
                    <a:pt x="526341" y="509222"/>
                  </a:cubicBezTo>
                  <a:lnTo>
                    <a:pt x="516551" y="558639"/>
                  </a:lnTo>
                  <a:cubicBezTo>
                    <a:pt x="515305" y="565038"/>
                    <a:pt x="509698" y="569571"/>
                    <a:pt x="503379" y="569571"/>
                  </a:cubicBezTo>
                  <a:cubicBezTo>
                    <a:pt x="502489" y="569571"/>
                    <a:pt x="501599" y="569482"/>
                    <a:pt x="500709" y="569304"/>
                  </a:cubicBezTo>
                  <a:cubicBezTo>
                    <a:pt x="493411" y="567882"/>
                    <a:pt x="488605" y="560772"/>
                    <a:pt x="490118" y="553484"/>
                  </a:cubicBezTo>
                  <a:lnTo>
                    <a:pt x="492521" y="540952"/>
                  </a:lnTo>
                  <a:cubicBezTo>
                    <a:pt x="438944" y="583525"/>
                    <a:pt x="372817" y="606722"/>
                    <a:pt x="303754" y="606722"/>
                  </a:cubicBezTo>
                  <a:cubicBezTo>
                    <a:pt x="261568" y="606722"/>
                    <a:pt x="220718" y="598190"/>
                    <a:pt x="182359" y="581481"/>
                  </a:cubicBezTo>
                  <a:cubicBezTo>
                    <a:pt x="175506" y="578548"/>
                    <a:pt x="172391" y="570548"/>
                    <a:pt x="175417" y="563705"/>
                  </a:cubicBezTo>
                  <a:cubicBezTo>
                    <a:pt x="178354" y="556950"/>
                    <a:pt x="186364" y="553839"/>
                    <a:pt x="193217" y="556772"/>
                  </a:cubicBezTo>
                  <a:cubicBezTo>
                    <a:pt x="228105" y="571971"/>
                    <a:pt x="265306" y="579703"/>
                    <a:pt x="303754" y="579703"/>
                  </a:cubicBezTo>
                  <a:cubicBezTo>
                    <a:pt x="366854" y="579703"/>
                    <a:pt x="427285" y="558461"/>
                    <a:pt x="476146" y="519532"/>
                  </a:cubicBezTo>
                  <a:lnTo>
                    <a:pt x="462440" y="519354"/>
                  </a:lnTo>
                  <a:cubicBezTo>
                    <a:pt x="454964" y="519265"/>
                    <a:pt x="449090" y="513133"/>
                    <a:pt x="449179" y="505667"/>
                  </a:cubicBezTo>
                  <a:cubicBezTo>
                    <a:pt x="449268" y="498201"/>
                    <a:pt x="455409" y="492335"/>
                    <a:pt x="462885" y="492424"/>
                  </a:cubicBezTo>
                  <a:close/>
                  <a:moveTo>
                    <a:pt x="397665" y="428704"/>
                  </a:moveTo>
                  <a:cubicBezTo>
                    <a:pt x="390100" y="448787"/>
                    <a:pt x="380845" y="466116"/>
                    <a:pt x="370165" y="480245"/>
                  </a:cubicBezTo>
                  <a:cubicBezTo>
                    <a:pt x="391791" y="472159"/>
                    <a:pt x="411815" y="460073"/>
                    <a:pt x="429436" y="444344"/>
                  </a:cubicBezTo>
                  <a:cubicBezTo>
                    <a:pt x="419379" y="438390"/>
                    <a:pt x="408789" y="433147"/>
                    <a:pt x="397665" y="428704"/>
                  </a:cubicBezTo>
                  <a:close/>
                  <a:moveTo>
                    <a:pt x="209885" y="428526"/>
                  </a:moveTo>
                  <a:cubicBezTo>
                    <a:pt x="198760" y="432969"/>
                    <a:pt x="187992" y="438212"/>
                    <a:pt x="178024" y="444166"/>
                  </a:cubicBezTo>
                  <a:cubicBezTo>
                    <a:pt x="195645" y="459984"/>
                    <a:pt x="215758" y="472070"/>
                    <a:pt x="237384" y="480245"/>
                  </a:cubicBezTo>
                  <a:cubicBezTo>
                    <a:pt x="226705" y="466116"/>
                    <a:pt x="217449" y="448698"/>
                    <a:pt x="209885" y="428526"/>
                  </a:cubicBezTo>
                  <a:close/>
                  <a:moveTo>
                    <a:pt x="317035" y="411553"/>
                  </a:moveTo>
                  <a:lnTo>
                    <a:pt x="317035" y="489665"/>
                  </a:lnTo>
                  <a:cubicBezTo>
                    <a:pt x="333855" y="483622"/>
                    <a:pt x="350141" y="466383"/>
                    <a:pt x="363223" y="440345"/>
                  </a:cubicBezTo>
                  <a:cubicBezTo>
                    <a:pt x="366338" y="433947"/>
                    <a:pt x="369275" y="427193"/>
                    <a:pt x="371945" y="420173"/>
                  </a:cubicBezTo>
                  <a:cubicBezTo>
                    <a:pt x="354413" y="415374"/>
                    <a:pt x="335991" y="412442"/>
                    <a:pt x="317035" y="411553"/>
                  </a:cubicBezTo>
                  <a:close/>
                  <a:moveTo>
                    <a:pt x="290069" y="411553"/>
                  </a:moveTo>
                  <a:cubicBezTo>
                    <a:pt x="271380" y="412442"/>
                    <a:pt x="253047" y="415374"/>
                    <a:pt x="235604" y="420084"/>
                  </a:cubicBezTo>
                  <a:cubicBezTo>
                    <a:pt x="238274" y="427193"/>
                    <a:pt x="241211" y="433947"/>
                    <a:pt x="244415" y="440345"/>
                  </a:cubicBezTo>
                  <a:cubicBezTo>
                    <a:pt x="257319" y="466116"/>
                    <a:pt x="273427" y="483356"/>
                    <a:pt x="290069" y="489487"/>
                  </a:cubicBezTo>
                  <a:close/>
                  <a:moveTo>
                    <a:pt x="418134" y="316824"/>
                  </a:moveTo>
                  <a:cubicBezTo>
                    <a:pt x="417155" y="347926"/>
                    <a:pt x="412883" y="377074"/>
                    <a:pt x="405852" y="402933"/>
                  </a:cubicBezTo>
                  <a:cubicBezTo>
                    <a:pt x="420981" y="408887"/>
                    <a:pt x="435399" y="416085"/>
                    <a:pt x="448659" y="424527"/>
                  </a:cubicBezTo>
                  <a:cubicBezTo>
                    <a:pt x="474290" y="394047"/>
                    <a:pt x="489508" y="356546"/>
                    <a:pt x="492356" y="316824"/>
                  </a:cubicBezTo>
                  <a:close/>
                  <a:moveTo>
                    <a:pt x="317035" y="316824"/>
                  </a:moveTo>
                  <a:lnTo>
                    <a:pt x="317035" y="384538"/>
                  </a:lnTo>
                  <a:cubicBezTo>
                    <a:pt x="338750" y="385516"/>
                    <a:pt x="359931" y="388893"/>
                    <a:pt x="380133" y="394491"/>
                  </a:cubicBezTo>
                  <a:cubicBezTo>
                    <a:pt x="386451" y="370675"/>
                    <a:pt x="390189" y="344372"/>
                    <a:pt x="391168" y="316824"/>
                  </a:cubicBezTo>
                  <a:close/>
                  <a:moveTo>
                    <a:pt x="216470" y="316824"/>
                  </a:moveTo>
                  <a:cubicBezTo>
                    <a:pt x="217360" y="344283"/>
                    <a:pt x="221098" y="370587"/>
                    <a:pt x="227417" y="394402"/>
                  </a:cubicBezTo>
                  <a:cubicBezTo>
                    <a:pt x="247441" y="388893"/>
                    <a:pt x="268533" y="385516"/>
                    <a:pt x="290069" y="384538"/>
                  </a:cubicBezTo>
                  <a:lnTo>
                    <a:pt x="290069" y="316824"/>
                  </a:lnTo>
                  <a:close/>
                  <a:moveTo>
                    <a:pt x="115283" y="316824"/>
                  </a:moveTo>
                  <a:cubicBezTo>
                    <a:pt x="118042" y="356457"/>
                    <a:pt x="133260" y="393869"/>
                    <a:pt x="158801" y="424350"/>
                  </a:cubicBezTo>
                  <a:cubicBezTo>
                    <a:pt x="172151" y="415907"/>
                    <a:pt x="186479" y="408709"/>
                    <a:pt x="201697" y="402844"/>
                  </a:cubicBezTo>
                  <a:cubicBezTo>
                    <a:pt x="194666" y="376896"/>
                    <a:pt x="190395" y="347837"/>
                    <a:pt x="189416" y="316824"/>
                  </a:cubicBezTo>
                  <a:close/>
                  <a:moveTo>
                    <a:pt x="23941" y="224817"/>
                  </a:moveTo>
                  <a:cubicBezTo>
                    <a:pt x="31238" y="226505"/>
                    <a:pt x="35777" y="233704"/>
                    <a:pt x="34086" y="240991"/>
                  </a:cubicBezTo>
                  <a:cubicBezTo>
                    <a:pt x="29369" y="261343"/>
                    <a:pt x="26966" y="282317"/>
                    <a:pt x="26966" y="303291"/>
                  </a:cubicBezTo>
                  <a:cubicBezTo>
                    <a:pt x="26966" y="351726"/>
                    <a:pt x="39693" y="399361"/>
                    <a:pt x="63723" y="441042"/>
                  </a:cubicBezTo>
                  <a:cubicBezTo>
                    <a:pt x="67461" y="447441"/>
                    <a:pt x="65236" y="455706"/>
                    <a:pt x="58828" y="459439"/>
                  </a:cubicBezTo>
                  <a:cubicBezTo>
                    <a:pt x="56692" y="460683"/>
                    <a:pt x="54378" y="461216"/>
                    <a:pt x="52064" y="461216"/>
                  </a:cubicBezTo>
                  <a:cubicBezTo>
                    <a:pt x="47347" y="461216"/>
                    <a:pt x="42808" y="458817"/>
                    <a:pt x="40316" y="454462"/>
                  </a:cubicBezTo>
                  <a:cubicBezTo>
                    <a:pt x="13973" y="408693"/>
                    <a:pt x="0" y="356436"/>
                    <a:pt x="0" y="303291"/>
                  </a:cubicBezTo>
                  <a:cubicBezTo>
                    <a:pt x="0" y="280273"/>
                    <a:pt x="2581" y="257255"/>
                    <a:pt x="7743" y="234948"/>
                  </a:cubicBezTo>
                  <a:cubicBezTo>
                    <a:pt x="9434" y="227661"/>
                    <a:pt x="16643" y="223128"/>
                    <a:pt x="23941" y="224817"/>
                  </a:cubicBezTo>
                  <a:close/>
                  <a:moveTo>
                    <a:pt x="227417" y="212319"/>
                  </a:moveTo>
                  <a:cubicBezTo>
                    <a:pt x="221098" y="236046"/>
                    <a:pt x="217360" y="262350"/>
                    <a:pt x="216470" y="289898"/>
                  </a:cubicBezTo>
                  <a:lnTo>
                    <a:pt x="290069" y="289898"/>
                  </a:lnTo>
                  <a:lnTo>
                    <a:pt x="290069" y="222183"/>
                  </a:lnTo>
                  <a:cubicBezTo>
                    <a:pt x="268533" y="221117"/>
                    <a:pt x="247441" y="217829"/>
                    <a:pt x="227417" y="212319"/>
                  </a:cubicBezTo>
                  <a:close/>
                  <a:moveTo>
                    <a:pt x="380133" y="212230"/>
                  </a:moveTo>
                  <a:cubicBezTo>
                    <a:pt x="359931" y="217829"/>
                    <a:pt x="338750" y="221117"/>
                    <a:pt x="317035" y="222183"/>
                  </a:cubicBezTo>
                  <a:lnTo>
                    <a:pt x="317035" y="289898"/>
                  </a:lnTo>
                  <a:lnTo>
                    <a:pt x="391168" y="289898"/>
                  </a:lnTo>
                  <a:cubicBezTo>
                    <a:pt x="390189" y="262350"/>
                    <a:pt x="386451" y="235957"/>
                    <a:pt x="380133" y="212230"/>
                  </a:cubicBezTo>
                  <a:close/>
                  <a:moveTo>
                    <a:pt x="158801" y="182372"/>
                  </a:moveTo>
                  <a:cubicBezTo>
                    <a:pt x="133260" y="212852"/>
                    <a:pt x="118042" y="250264"/>
                    <a:pt x="115283" y="289898"/>
                  </a:cubicBezTo>
                  <a:lnTo>
                    <a:pt x="189416" y="289898"/>
                  </a:lnTo>
                  <a:cubicBezTo>
                    <a:pt x="190395" y="258795"/>
                    <a:pt x="194666" y="229736"/>
                    <a:pt x="201697" y="203877"/>
                  </a:cubicBezTo>
                  <a:cubicBezTo>
                    <a:pt x="186479" y="198012"/>
                    <a:pt x="172151" y="190814"/>
                    <a:pt x="158801" y="182372"/>
                  </a:cubicBezTo>
                  <a:close/>
                  <a:moveTo>
                    <a:pt x="448659" y="182105"/>
                  </a:moveTo>
                  <a:cubicBezTo>
                    <a:pt x="435399" y="190636"/>
                    <a:pt x="420981" y="197834"/>
                    <a:pt x="405852" y="203699"/>
                  </a:cubicBezTo>
                  <a:cubicBezTo>
                    <a:pt x="412883" y="229648"/>
                    <a:pt x="417155" y="258795"/>
                    <a:pt x="418134" y="289898"/>
                  </a:cubicBezTo>
                  <a:lnTo>
                    <a:pt x="492356" y="289898"/>
                  </a:lnTo>
                  <a:cubicBezTo>
                    <a:pt x="489508" y="250175"/>
                    <a:pt x="474290" y="212674"/>
                    <a:pt x="448659" y="182105"/>
                  </a:cubicBezTo>
                  <a:close/>
                  <a:moveTo>
                    <a:pt x="571421" y="167779"/>
                  </a:moveTo>
                  <a:cubicBezTo>
                    <a:pt x="574669" y="168945"/>
                    <a:pt x="577472" y="171345"/>
                    <a:pt x="579074" y="174723"/>
                  </a:cubicBezTo>
                  <a:cubicBezTo>
                    <a:pt x="598028" y="215166"/>
                    <a:pt x="607639" y="258453"/>
                    <a:pt x="607639" y="303340"/>
                  </a:cubicBezTo>
                  <a:cubicBezTo>
                    <a:pt x="607639" y="326451"/>
                    <a:pt x="604969" y="349472"/>
                    <a:pt x="599897" y="371783"/>
                  </a:cubicBezTo>
                  <a:cubicBezTo>
                    <a:pt x="598384" y="378005"/>
                    <a:pt x="592867" y="382182"/>
                    <a:pt x="586727" y="382182"/>
                  </a:cubicBezTo>
                  <a:cubicBezTo>
                    <a:pt x="585748" y="382182"/>
                    <a:pt x="584680" y="382093"/>
                    <a:pt x="583701" y="381915"/>
                  </a:cubicBezTo>
                  <a:cubicBezTo>
                    <a:pt x="576404" y="380227"/>
                    <a:pt x="571866" y="372938"/>
                    <a:pt x="573556" y="365738"/>
                  </a:cubicBezTo>
                  <a:cubicBezTo>
                    <a:pt x="578273" y="345383"/>
                    <a:pt x="580586" y="324406"/>
                    <a:pt x="580586" y="303340"/>
                  </a:cubicBezTo>
                  <a:cubicBezTo>
                    <a:pt x="580586" y="262364"/>
                    <a:pt x="571866" y="222988"/>
                    <a:pt x="554602" y="186189"/>
                  </a:cubicBezTo>
                  <a:cubicBezTo>
                    <a:pt x="551398" y="179434"/>
                    <a:pt x="554335" y="171434"/>
                    <a:pt x="561098" y="168234"/>
                  </a:cubicBezTo>
                  <a:cubicBezTo>
                    <a:pt x="564479" y="166679"/>
                    <a:pt x="568173" y="166612"/>
                    <a:pt x="571421" y="167779"/>
                  </a:cubicBezTo>
                  <a:close/>
                  <a:moveTo>
                    <a:pt x="370165" y="126476"/>
                  </a:moveTo>
                  <a:cubicBezTo>
                    <a:pt x="380845" y="140516"/>
                    <a:pt x="390100" y="157934"/>
                    <a:pt x="397665" y="178017"/>
                  </a:cubicBezTo>
                  <a:cubicBezTo>
                    <a:pt x="408789" y="173574"/>
                    <a:pt x="419379" y="168331"/>
                    <a:pt x="429436" y="162288"/>
                  </a:cubicBezTo>
                  <a:cubicBezTo>
                    <a:pt x="411815" y="146648"/>
                    <a:pt x="391791" y="134563"/>
                    <a:pt x="370165" y="126476"/>
                  </a:cubicBezTo>
                  <a:close/>
                  <a:moveTo>
                    <a:pt x="237384" y="126476"/>
                  </a:moveTo>
                  <a:cubicBezTo>
                    <a:pt x="215758" y="134563"/>
                    <a:pt x="195645" y="146737"/>
                    <a:pt x="178024" y="162466"/>
                  </a:cubicBezTo>
                  <a:cubicBezTo>
                    <a:pt x="187992" y="168509"/>
                    <a:pt x="198760" y="173752"/>
                    <a:pt x="209885" y="178106"/>
                  </a:cubicBezTo>
                  <a:cubicBezTo>
                    <a:pt x="217449" y="158023"/>
                    <a:pt x="226705" y="140605"/>
                    <a:pt x="237384" y="126476"/>
                  </a:cubicBezTo>
                  <a:close/>
                  <a:moveTo>
                    <a:pt x="290069" y="117145"/>
                  </a:moveTo>
                  <a:cubicBezTo>
                    <a:pt x="273427" y="123366"/>
                    <a:pt x="257319" y="140516"/>
                    <a:pt x="244415" y="166376"/>
                  </a:cubicBezTo>
                  <a:cubicBezTo>
                    <a:pt x="241211" y="172774"/>
                    <a:pt x="238274" y="179528"/>
                    <a:pt x="235604" y="186637"/>
                  </a:cubicBezTo>
                  <a:cubicBezTo>
                    <a:pt x="253047" y="191347"/>
                    <a:pt x="271380" y="194191"/>
                    <a:pt x="290069" y="195168"/>
                  </a:cubicBezTo>
                  <a:close/>
                  <a:moveTo>
                    <a:pt x="317035" y="117056"/>
                  </a:moveTo>
                  <a:lnTo>
                    <a:pt x="317035" y="195168"/>
                  </a:lnTo>
                  <a:cubicBezTo>
                    <a:pt x="335991" y="194191"/>
                    <a:pt x="354413" y="191258"/>
                    <a:pt x="371945" y="186548"/>
                  </a:cubicBezTo>
                  <a:cubicBezTo>
                    <a:pt x="369275" y="179439"/>
                    <a:pt x="366338" y="172685"/>
                    <a:pt x="363223" y="166376"/>
                  </a:cubicBezTo>
                  <a:cubicBezTo>
                    <a:pt x="350141" y="140339"/>
                    <a:pt x="333855" y="123099"/>
                    <a:pt x="317035" y="117056"/>
                  </a:cubicBezTo>
                  <a:close/>
                  <a:moveTo>
                    <a:pt x="534306" y="111657"/>
                  </a:moveTo>
                  <a:cubicBezTo>
                    <a:pt x="537748" y="112067"/>
                    <a:pt x="541022" y="113777"/>
                    <a:pt x="543294" y="116706"/>
                  </a:cubicBezTo>
                  <a:cubicBezTo>
                    <a:pt x="544452" y="118127"/>
                    <a:pt x="545521" y="119547"/>
                    <a:pt x="546590" y="120968"/>
                  </a:cubicBezTo>
                  <a:cubicBezTo>
                    <a:pt x="551045" y="126916"/>
                    <a:pt x="549887" y="135351"/>
                    <a:pt x="543917" y="139790"/>
                  </a:cubicBezTo>
                  <a:cubicBezTo>
                    <a:pt x="541512" y="141654"/>
                    <a:pt x="538661" y="142542"/>
                    <a:pt x="535810" y="142542"/>
                  </a:cubicBezTo>
                  <a:cubicBezTo>
                    <a:pt x="531711" y="142542"/>
                    <a:pt x="527613" y="140678"/>
                    <a:pt x="525029" y="137215"/>
                  </a:cubicBezTo>
                  <a:cubicBezTo>
                    <a:pt x="524049" y="135883"/>
                    <a:pt x="523069" y="134640"/>
                    <a:pt x="522000" y="133309"/>
                  </a:cubicBezTo>
                  <a:cubicBezTo>
                    <a:pt x="517456" y="127449"/>
                    <a:pt x="518436" y="119015"/>
                    <a:pt x="524316" y="114398"/>
                  </a:cubicBezTo>
                  <a:cubicBezTo>
                    <a:pt x="527257" y="112134"/>
                    <a:pt x="530865" y="111246"/>
                    <a:pt x="534306" y="111657"/>
                  </a:cubicBezTo>
                  <a:close/>
                  <a:moveTo>
                    <a:pt x="303775" y="87642"/>
                  </a:moveTo>
                  <a:cubicBezTo>
                    <a:pt x="363757" y="87642"/>
                    <a:pt x="419468" y="111636"/>
                    <a:pt x="460762" y="155090"/>
                  </a:cubicBezTo>
                  <a:cubicBezTo>
                    <a:pt x="498852" y="195346"/>
                    <a:pt x="519855" y="247954"/>
                    <a:pt x="519855" y="303316"/>
                  </a:cubicBezTo>
                  <a:cubicBezTo>
                    <a:pt x="519855" y="358679"/>
                    <a:pt x="498852" y="411375"/>
                    <a:pt x="460673" y="451542"/>
                  </a:cubicBezTo>
                  <a:cubicBezTo>
                    <a:pt x="419468" y="495086"/>
                    <a:pt x="363757" y="519079"/>
                    <a:pt x="303775" y="519079"/>
                  </a:cubicBezTo>
                  <a:cubicBezTo>
                    <a:pt x="243703" y="519079"/>
                    <a:pt x="187903" y="494997"/>
                    <a:pt x="146698" y="451364"/>
                  </a:cubicBezTo>
                  <a:cubicBezTo>
                    <a:pt x="108697" y="411198"/>
                    <a:pt x="87783" y="358590"/>
                    <a:pt x="87783" y="303316"/>
                  </a:cubicBezTo>
                  <a:cubicBezTo>
                    <a:pt x="87783" y="248043"/>
                    <a:pt x="108697" y="195524"/>
                    <a:pt x="146698" y="155357"/>
                  </a:cubicBezTo>
                  <a:cubicBezTo>
                    <a:pt x="187903" y="111724"/>
                    <a:pt x="243703" y="87642"/>
                    <a:pt x="303775" y="87642"/>
                  </a:cubicBezTo>
                  <a:close/>
                  <a:moveTo>
                    <a:pt x="303766" y="0"/>
                  </a:moveTo>
                  <a:cubicBezTo>
                    <a:pt x="373805" y="0"/>
                    <a:pt x="442154" y="24348"/>
                    <a:pt x="496263" y="68600"/>
                  </a:cubicBezTo>
                  <a:cubicBezTo>
                    <a:pt x="502048" y="73310"/>
                    <a:pt x="502849" y="81841"/>
                    <a:pt x="498132" y="87616"/>
                  </a:cubicBezTo>
                  <a:cubicBezTo>
                    <a:pt x="493416" y="93392"/>
                    <a:pt x="484872" y="94192"/>
                    <a:pt x="479087" y="89482"/>
                  </a:cubicBezTo>
                  <a:cubicBezTo>
                    <a:pt x="429873" y="49140"/>
                    <a:pt x="367576" y="26925"/>
                    <a:pt x="303766" y="26925"/>
                  </a:cubicBezTo>
                  <a:cubicBezTo>
                    <a:pt x="240312" y="26925"/>
                    <a:pt x="179438" y="48518"/>
                    <a:pt x="130402" y="87972"/>
                  </a:cubicBezTo>
                  <a:lnTo>
                    <a:pt x="145620" y="88150"/>
                  </a:lnTo>
                  <a:cubicBezTo>
                    <a:pt x="153096" y="88327"/>
                    <a:pt x="159058" y="94459"/>
                    <a:pt x="158969" y="101834"/>
                  </a:cubicBezTo>
                  <a:cubicBezTo>
                    <a:pt x="158791" y="109209"/>
                    <a:pt x="152829" y="115163"/>
                    <a:pt x="145442" y="115163"/>
                  </a:cubicBezTo>
                  <a:cubicBezTo>
                    <a:pt x="145353" y="115163"/>
                    <a:pt x="145264" y="115163"/>
                    <a:pt x="145264" y="115163"/>
                  </a:cubicBezTo>
                  <a:lnTo>
                    <a:pt x="94803" y="114363"/>
                  </a:lnTo>
                  <a:cubicBezTo>
                    <a:pt x="90799" y="114363"/>
                    <a:pt x="87061" y="112497"/>
                    <a:pt x="84569" y="109387"/>
                  </a:cubicBezTo>
                  <a:cubicBezTo>
                    <a:pt x="81988" y="106277"/>
                    <a:pt x="81009" y="102190"/>
                    <a:pt x="81810" y="98280"/>
                  </a:cubicBezTo>
                  <a:lnTo>
                    <a:pt x="91511" y="48873"/>
                  </a:lnTo>
                  <a:cubicBezTo>
                    <a:pt x="92935" y="41587"/>
                    <a:pt x="100054" y="36877"/>
                    <a:pt x="107352" y="38299"/>
                  </a:cubicBezTo>
                  <a:cubicBezTo>
                    <a:pt x="114650" y="39721"/>
                    <a:pt x="119455" y="46830"/>
                    <a:pt x="118031" y="54116"/>
                  </a:cubicBezTo>
                  <a:lnTo>
                    <a:pt x="115895" y="65046"/>
                  </a:lnTo>
                  <a:cubicBezTo>
                    <a:pt x="169293" y="22926"/>
                    <a:pt x="235150" y="0"/>
                    <a:pt x="30376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slow" p14:dur="2000" advTm="15761"/>
    </mc:Choice>
    <mc:Fallback>
      <p:transition spd="slow" advTm="1576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68569" y="1619154"/>
            <a:ext cx="9031110" cy="3757776"/>
          </a:xfrm>
          <a:prstGeom prst="rect">
            <a:avLst/>
          </a:prstGeom>
          <a:solidFill>
            <a:schemeClr val="bg1"/>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 name="标题 1"/>
          <p:cNvSpPr>
            <a:spLocks noGrp="1"/>
          </p:cNvSpPr>
          <p:nvPr>
            <p:ph type="title"/>
          </p:nvPr>
        </p:nvSpPr>
        <p:spPr>
          <a:xfrm>
            <a:off x="1606550" y="220710"/>
            <a:ext cx="8643848" cy="480131"/>
          </a:xfrm>
        </p:spPr>
        <p:txBody>
          <a:bodyPr/>
          <a:lstStyle/>
          <a:p>
            <a:r>
              <a:rPr lang="zh-CN" altLang="en-US" dirty="0"/>
              <a:t>科学和技术的关系</a:t>
            </a:r>
            <a:endParaRPr lang="zh-CN" altLang="en-US" dirty="0"/>
          </a:p>
        </p:txBody>
      </p:sp>
      <p:sp>
        <p:nvSpPr>
          <p:cNvPr id="3" name="文本框 2"/>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2</a:t>
            </a:r>
            <a:endParaRPr lang="zh-CN" altLang="en-US" sz="3600" b="1" dirty="0">
              <a:solidFill>
                <a:schemeClr val="bg1"/>
              </a:solidFill>
              <a:latin typeface="微软雅黑" panose="020B0503020204020204" pitchFamily="34" charset="-122"/>
            </a:endParaRPr>
          </a:p>
        </p:txBody>
      </p:sp>
      <p:sp>
        <p:nvSpPr>
          <p:cNvPr id="8" name="文本框 7"/>
          <p:cNvSpPr txBox="1"/>
          <p:nvPr/>
        </p:nvSpPr>
        <p:spPr>
          <a:xfrm>
            <a:off x="1379055" y="1835330"/>
            <a:ext cx="4946077" cy="2452979"/>
          </a:xfrm>
          <a:prstGeom prst="rect">
            <a:avLst/>
          </a:prstGeom>
          <a:noFill/>
        </p:spPr>
        <p:txBody>
          <a:bodyPr wrap="square" rtlCol="0">
            <a:spAutoFit/>
          </a:bodyPr>
          <a:lstStyle/>
          <a:p>
            <a:pPr>
              <a:lnSpc>
                <a:spcPct val="130000"/>
              </a:lnSpc>
            </a:pPr>
            <a:r>
              <a:rPr lang="zh-CN" altLang="en-US" sz="2000" b="1" dirty="0"/>
              <a:t>马克思认为，科学与技术都是人的本质力量的对象化，在这一层面科学与技术是统一的。技术（机器）无非是物化的科学、融入资本的科学，他们不过是科学的一种特定形态；而科学由知识形态演化为机器形态，也只是一种发展。</a:t>
            </a:r>
            <a:endParaRPr lang="en-US" altLang="zh-CN" sz="2000" b="1" dirty="0"/>
          </a:p>
        </p:txBody>
      </p:sp>
      <p:sp>
        <p:nvSpPr>
          <p:cNvPr id="10" name="文本框 9"/>
          <p:cNvSpPr txBox="1"/>
          <p:nvPr/>
        </p:nvSpPr>
        <p:spPr>
          <a:xfrm>
            <a:off x="2502860" y="5634421"/>
            <a:ext cx="6851228" cy="400110"/>
          </a:xfrm>
          <a:prstGeom prst="rect">
            <a:avLst/>
          </a:prstGeom>
          <a:noFill/>
        </p:spPr>
        <p:txBody>
          <a:bodyPr wrap="square" rtlCol="0">
            <a:spAutoFit/>
          </a:bodyPr>
          <a:lstStyle/>
          <a:p>
            <a:r>
              <a:rPr lang="zh-CN" altLang="en-US" sz="2000" b="1" dirty="0">
                <a:solidFill>
                  <a:srgbClr val="006C39"/>
                </a:solidFill>
              </a:rPr>
              <a:t>然而书中并没有对当时相对不太成熟的工程概念进行阐述。</a:t>
            </a:r>
            <a:endParaRPr lang="zh-CN" altLang="en-US" sz="2000" b="1" dirty="0">
              <a:solidFill>
                <a:srgbClr val="006C39"/>
              </a:solidFill>
            </a:endParaRPr>
          </a:p>
        </p:txBody>
      </p:sp>
      <p:pic>
        <p:nvPicPr>
          <p:cNvPr id="12" name="图片 11"/>
          <p:cNvPicPr>
            <a:picLocks noChangeAspect="1"/>
          </p:cNvPicPr>
          <p:nvPr/>
        </p:nvPicPr>
        <p:blipFill>
          <a:blip r:embed="rId1"/>
          <a:stretch>
            <a:fillRect/>
          </a:stretch>
        </p:blipFill>
        <p:spPr>
          <a:xfrm>
            <a:off x="6374413" y="1646250"/>
            <a:ext cx="3875985" cy="2716672"/>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1343381" y="4504484"/>
            <a:ext cx="8703517" cy="852541"/>
          </a:xfrm>
          <a:prstGeom prst="rect">
            <a:avLst/>
          </a:prstGeom>
          <a:noFill/>
        </p:spPr>
        <p:txBody>
          <a:bodyPr wrap="square" rtlCol="0">
            <a:spAutoFit/>
          </a:bodyPr>
          <a:lstStyle/>
          <a:p>
            <a:pPr>
              <a:lnSpc>
                <a:spcPct val="130000"/>
              </a:lnSpc>
            </a:pPr>
            <a:r>
              <a:rPr lang="zh-CN" altLang="en-US" sz="2000" b="1" dirty="0"/>
              <a:t>一方面，科学研究成果可以指导技术发展；另一方面，技术的发展为科学研究提出课题并提供必要物质手段。</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spd="slow" p14:dur="2000" advTm="532"/>
    </mc:Choice>
    <mc:Fallback>
      <p:transition spd="slow" advTm="53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2993171" cy="857460"/>
            <a:chOff x="5588007" y="1590635"/>
            <a:chExt cx="2993171" cy="857460"/>
          </a:xfrm>
        </p:grpSpPr>
        <p:sp>
          <p:nvSpPr>
            <p:cNvPr id="19" name="文本框 18"/>
            <p:cNvSpPr txBox="1"/>
            <p:nvPr/>
          </p:nvSpPr>
          <p:spPr>
            <a:xfrm>
              <a:off x="6549853" y="1696200"/>
              <a:ext cx="2031325"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具体案例</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3</a:t>
              </a:r>
              <a:endParaRPr lang="zh-CN" altLang="en-US" sz="4000" b="1" dirty="0">
                <a:latin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62"/>
    </mc:Choice>
    <mc:Fallback>
      <p:transition spd="slow" advTm="36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治沙工程案例</a:t>
            </a:r>
            <a:endParaRPr lang="zh-CN" altLang="en-US" dirty="0"/>
          </a:p>
        </p:txBody>
      </p:sp>
      <p:sp>
        <p:nvSpPr>
          <p:cNvPr id="5" name="文本框 4"/>
          <p:cNvSpPr txBox="1"/>
          <p:nvPr/>
        </p:nvSpPr>
        <p:spPr>
          <a:xfrm>
            <a:off x="8741486" y="2905780"/>
            <a:ext cx="1620957" cy="523220"/>
          </a:xfrm>
          <a:prstGeom prst="rect">
            <a:avLst/>
          </a:prstGeom>
          <a:noFill/>
        </p:spPr>
        <p:txBody>
          <a:bodyPr wrap="none" rtlCol="0">
            <a:spAutoFit/>
          </a:bodyPr>
          <a:lstStyle/>
          <a:p>
            <a:r>
              <a:rPr lang="zh-CN" altLang="en-US" sz="2800" b="1" dirty="0"/>
              <a:t>科技治沙</a:t>
            </a:r>
            <a:endParaRPr lang="zh-CN" altLang="en-US" sz="2800" dirty="0"/>
          </a:p>
        </p:txBody>
      </p:sp>
      <p:grpSp>
        <p:nvGrpSpPr>
          <p:cNvPr id="29" name="组合 28"/>
          <p:cNvGrpSpPr/>
          <p:nvPr/>
        </p:nvGrpSpPr>
        <p:grpSpPr>
          <a:xfrm>
            <a:off x="5693522" y="3579390"/>
            <a:ext cx="6422119" cy="2365602"/>
            <a:chOff x="4282561" y="2460091"/>
            <a:chExt cx="6422119" cy="2365602"/>
          </a:xfrm>
        </p:grpSpPr>
        <p:grpSp>
          <p:nvGrpSpPr>
            <p:cNvPr id="14" name="组合 13"/>
            <p:cNvGrpSpPr/>
            <p:nvPr/>
          </p:nvGrpSpPr>
          <p:grpSpPr>
            <a:xfrm>
              <a:off x="4282561" y="2460091"/>
              <a:ext cx="6422119" cy="2365602"/>
              <a:chOff x="1751606" y="2231231"/>
              <a:chExt cx="8755258" cy="3297238"/>
            </a:xfrm>
          </p:grpSpPr>
          <p:grpSp>
            <p:nvGrpSpPr>
              <p:cNvPr id="16" name="组合 15"/>
              <p:cNvGrpSpPr/>
              <p:nvPr/>
            </p:nvGrpSpPr>
            <p:grpSpPr>
              <a:xfrm>
                <a:off x="1751606" y="2231231"/>
                <a:ext cx="3298825" cy="3297238"/>
                <a:chOff x="4440238" y="2231231"/>
                <a:chExt cx="3298825" cy="3297238"/>
              </a:xfrm>
            </p:grpSpPr>
            <p:sp>
              <p:nvSpPr>
                <p:cNvPr id="23" name="椭圆 22"/>
                <p:cNvSpPr/>
                <p:nvPr/>
              </p:nvSpPr>
              <p:spPr bwMode="auto">
                <a:xfrm>
                  <a:off x="4440238" y="2231231"/>
                  <a:ext cx="3298825" cy="3297238"/>
                </a:xfrm>
                <a:prstGeom prst="ellipse">
                  <a:avLst/>
                </a:prstGeom>
                <a:solidFill>
                  <a:schemeClr val="bg1"/>
                </a:solidFill>
                <a:ln>
                  <a:solidFill>
                    <a:schemeClr val="accent1"/>
                  </a:solidFill>
                </a:ln>
                <a:effectLst/>
              </p:spPr>
              <p:txBody>
                <a:bodyPr vert="horz" wrap="square" lIns="540000" tIns="615600" rIns="540000" bIns="45720" numCol="1" anchor="ctr" anchorCtr="1" compatLnSpc="1"/>
                <a:lstStyle/>
                <a:p>
                  <a:pPr algn="ctr">
                    <a:lnSpc>
                      <a:spcPct val="150000"/>
                    </a:lnSpc>
                  </a:pPr>
                  <a:endParaRPr lang="en-US" altLang="zh-CN" b="1" dirty="0"/>
                </a:p>
              </p:txBody>
            </p:sp>
            <p:sp>
              <p:nvSpPr>
                <p:cNvPr id="24" name="文本框 23"/>
                <p:cNvSpPr txBox="1"/>
                <p:nvPr/>
              </p:nvSpPr>
              <p:spPr>
                <a:xfrm>
                  <a:off x="4799866" y="2783611"/>
                  <a:ext cx="2592286" cy="514785"/>
                </a:xfrm>
                <a:prstGeom prst="rect">
                  <a:avLst/>
                </a:prstGeom>
                <a:noFill/>
              </p:spPr>
              <p:txBody>
                <a:bodyPr wrap="none" lIns="91440" tIns="45720" rIns="91440" bIns="45720" rtlCol="0" anchor="ctr" anchorCtr="0">
                  <a:spAutoFit/>
                </a:bodyPr>
                <a:lstStyle/>
                <a:p>
                  <a:pPr algn="ctr"/>
                  <a:r>
                    <a:rPr kumimoji="1" lang="zh-CN" altLang="en-US" b="1" dirty="0">
                      <a:latin typeface="微软雅黑" panose="020B0503020204020204" pitchFamily="34" charset="-122"/>
                      <a:ea typeface="微软雅黑" panose="020B0503020204020204" pitchFamily="34" charset="-122"/>
                    </a:rPr>
                    <a:t>中国魔方</a:t>
                  </a:r>
                  <a:r>
                    <a:rPr kumimoji="1" lang="en-US" altLang="zh-CN" b="1" dirty="0">
                      <a:latin typeface="微软雅黑" panose="020B0503020204020204" pitchFamily="34" charset="-122"/>
                      <a:ea typeface="微软雅黑" panose="020B0503020204020204" pitchFamily="34" charset="-122"/>
                    </a:rPr>
                    <a:t>-</a:t>
                  </a:r>
                  <a:r>
                    <a:rPr kumimoji="1" lang="zh-CN" altLang="en-US" b="1" dirty="0">
                      <a:latin typeface="微软雅黑" panose="020B0503020204020204" pitchFamily="34" charset="-122"/>
                      <a:ea typeface="微软雅黑" panose="020B0503020204020204" pitchFamily="34" charset="-122"/>
                    </a:rPr>
                    <a:t>草方格</a:t>
                  </a:r>
                  <a:endParaRPr kumimoji="1" lang="zh-CN" altLang="en-US" b="1"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479822" y="2231231"/>
                <a:ext cx="3298825" cy="3297238"/>
                <a:chOff x="4440238" y="2231231"/>
                <a:chExt cx="3298825" cy="3297238"/>
              </a:xfrm>
            </p:grpSpPr>
            <p:sp>
              <p:nvSpPr>
                <p:cNvPr id="21" name="椭圆 20"/>
                <p:cNvSpPr/>
                <p:nvPr/>
              </p:nvSpPr>
              <p:spPr bwMode="auto">
                <a:xfrm>
                  <a:off x="4440238" y="2231231"/>
                  <a:ext cx="3298825" cy="3297238"/>
                </a:xfrm>
                <a:prstGeom prst="ellipse">
                  <a:avLst/>
                </a:prstGeom>
                <a:solidFill>
                  <a:schemeClr val="accent1"/>
                </a:solidFill>
                <a:ln>
                  <a:noFill/>
                </a:ln>
                <a:effectLst/>
              </p:spPr>
              <p:txBody>
                <a:bodyPr vert="horz" wrap="square" lIns="540000" tIns="615600" rIns="540000" bIns="45720" numCol="1" anchor="ctr" anchorCtr="1" compatLnSpc="1"/>
                <a:lstStyle/>
                <a:p>
                  <a:pPr>
                    <a:lnSpc>
                      <a:spcPct val="150000"/>
                    </a:lnSpc>
                  </a:pPr>
                  <a:endParaRPr lang="en-US" altLang="zh-CN" sz="1000" b="0" i="0" dirty="0">
                    <a:solidFill>
                      <a:schemeClr val="bg1"/>
                    </a:solidFill>
                    <a:effectLst/>
                    <a:latin typeface="Arial" panose="020B0604020202020204" pitchFamily="34" charset="0"/>
                  </a:endParaRPr>
                </a:p>
              </p:txBody>
            </p:sp>
            <p:sp>
              <p:nvSpPr>
                <p:cNvPr id="22" name="文本框 21"/>
                <p:cNvSpPr txBox="1"/>
                <p:nvPr/>
              </p:nvSpPr>
              <p:spPr>
                <a:xfrm>
                  <a:off x="5340738" y="2783611"/>
                  <a:ext cx="1510528" cy="514785"/>
                </a:xfrm>
                <a:prstGeom prst="rect">
                  <a:avLst/>
                </a:prstGeom>
                <a:noFill/>
              </p:spPr>
              <p:txBody>
                <a:bodyPr wrap="none" lIns="91440" tIns="45720" rIns="91440" bIns="45720" rtlCol="0" anchor="ctr" anchorCtr="0">
                  <a:spAutoFit/>
                </a:bodyPr>
                <a:lstStyle/>
                <a:p>
                  <a:pPr algn="ctr"/>
                  <a:r>
                    <a:rPr kumimoji="1" lang="zh-CN" altLang="en-US" b="1" dirty="0">
                      <a:solidFill>
                        <a:srgbClr val="FFFFFF"/>
                      </a:solidFill>
                      <a:latin typeface="微软雅黑" panose="020B0503020204020204" pitchFamily="34" charset="-122"/>
                      <a:ea typeface="微软雅黑" panose="020B0503020204020204" pitchFamily="34" charset="-122"/>
                    </a:rPr>
                    <a:t>铁路治沙</a:t>
                  </a:r>
                  <a:endParaRPr kumimoji="1" lang="zh-CN" altLang="en-US" b="1" dirty="0">
                    <a:solidFill>
                      <a:srgbClr val="FFFFFF"/>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208039" y="2231231"/>
                <a:ext cx="3298825" cy="3297238"/>
                <a:chOff x="4440238" y="2231231"/>
                <a:chExt cx="3298825" cy="3297238"/>
              </a:xfrm>
            </p:grpSpPr>
            <p:sp>
              <p:nvSpPr>
                <p:cNvPr id="19" name="椭圆 18"/>
                <p:cNvSpPr/>
                <p:nvPr/>
              </p:nvSpPr>
              <p:spPr bwMode="auto">
                <a:xfrm>
                  <a:off x="4440238" y="2231231"/>
                  <a:ext cx="3298825" cy="3297238"/>
                </a:xfrm>
                <a:prstGeom prst="ellipse">
                  <a:avLst/>
                </a:prstGeom>
                <a:solidFill>
                  <a:schemeClr val="bg1"/>
                </a:solidFill>
                <a:ln>
                  <a:solidFill>
                    <a:schemeClr val="accent1"/>
                  </a:solidFill>
                </a:ln>
                <a:effectLst/>
              </p:spPr>
              <p:txBody>
                <a:bodyPr vert="horz" wrap="square" lIns="540000" tIns="615600" rIns="540000" bIns="45720" numCol="1" anchor="ctr" anchorCtr="1" compatLnSpc="1"/>
                <a:lstStyle/>
                <a:p>
                  <a:pPr>
                    <a:lnSpc>
                      <a:spcPct val="150000"/>
                    </a:lnSpc>
                  </a:pPr>
                  <a:endParaRPr lang="en-US" altLang="zh-CN" sz="1000" b="1" i="0" dirty="0">
                    <a:solidFill>
                      <a:srgbClr val="222222"/>
                    </a:solidFill>
                    <a:effectLst/>
                    <a:latin typeface="Arial" panose="020B0604020202020204" pitchFamily="34" charset="0"/>
                  </a:endParaRPr>
                </a:p>
              </p:txBody>
            </p:sp>
            <p:sp>
              <p:nvSpPr>
                <p:cNvPr id="20" name="文本框 19"/>
                <p:cNvSpPr txBox="1"/>
                <p:nvPr/>
              </p:nvSpPr>
              <p:spPr>
                <a:xfrm>
                  <a:off x="5220542" y="2783611"/>
                  <a:ext cx="1750918" cy="514785"/>
                </a:xfrm>
                <a:prstGeom prst="rect">
                  <a:avLst/>
                </a:prstGeom>
                <a:noFill/>
              </p:spPr>
              <p:txBody>
                <a:bodyPr wrap="none" lIns="91440" tIns="45720" rIns="91440" bIns="45720" rtlCol="0" anchor="ctr" anchorCtr="0">
                  <a:spAutoFit/>
                </a:bodyPr>
                <a:lstStyle/>
                <a:p>
                  <a:pPr algn="ctr"/>
                  <a:r>
                    <a:rPr kumimoji="1" lang="zh-CN" altLang="en-US" b="1" dirty="0">
                      <a:latin typeface="微软雅黑" panose="020B0503020204020204" pitchFamily="34" charset="-122"/>
                      <a:ea typeface="微软雅黑" panose="020B0503020204020204" pitchFamily="34" charset="-122"/>
                    </a:rPr>
                    <a:t>光伏</a:t>
                  </a:r>
                  <a:r>
                    <a:rPr kumimoji="1" lang="en-US" altLang="zh-CN" b="1" dirty="0">
                      <a:latin typeface="微软雅黑" panose="020B0503020204020204" pitchFamily="34" charset="-122"/>
                      <a:ea typeface="微软雅黑" panose="020B0503020204020204" pitchFamily="34" charset="-122"/>
                    </a:rPr>
                    <a:t>+</a:t>
                  </a:r>
                  <a:r>
                    <a:rPr kumimoji="1" lang="zh-CN" altLang="en-US" b="1" dirty="0">
                      <a:latin typeface="微软雅黑" panose="020B0503020204020204" pitchFamily="34" charset="-122"/>
                      <a:ea typeface="微软雅黑" panose="020B0503020204020204" pitchFamily="34" charset="-122"/>
                    </a:rPr>
                    <a:t>治沙</a:t>
                  </a:r>
                  <a:endParaRPr kumimoji="1" lang="zh-CN" altLang="en-US" b="1" dirty="0">
                    <a:latin typeface="微软雅黑" panose="020B0503020204020204" pitchFamily="34" charset="-122"/>
                    <a:ea typeface="微软雅黑" panose="020B0503020204020204" pitchFamily="34" charset="-122"/>
                  </a:endParaRPr>
                </a:p>
              </p:txBody>
            </p:sp>
          </p:grpSp>
        </p:grpSp>
        <p:sp>
          <p:nvSpPr>
            <p:cNvPr id="25" name="文本框 24"/>
            <p:cNvSpPr txBox="1"/>
            <p:nvPr/>
          </p:nvSpPr>
          <p:spPr>
            <a:xfrm>
              <a:off x="4879324" y="3233276"/>
              <a:ext cx="1156765" cy="1289905"/>
            </a:xfrm>
            <a:prstGeom prst="rect">
              <a:avLst/>
            </a:prstGeom>
            <a:noFill/>
          </p:spPr>
          <p:txBody>
            <a:bodyPr wrap="square" rtlCol="0">
              <a:spAutoFit/>
            </a:bodyPr>
            <a:lstStyle/>
            <a:p>
              <a:pPr>
                <a:lnSpc>
                  <a:spcPct val="150000"/>
                </a:lnSpc>
              </a:pPr>
              <a:r>
                <a:rPr lang="zh-CN" altLang="en-US" b="1" dirty="0"/>
                <a:t>削弱风力</a:t>
              </a:r>
              <a:endParaRPr lang="en-US" altLang="zh-CN" b="1" dirty="0"/>
            </a:p>
            <a:p>
              <a:pPr>
                <a:lnSpc>
                  <a:spcPct val="150000"/>
                </a:lnSpc>
              </a:pPr>
              <a:r>
                <a:rPr lang="zh-CN" altLang="en-US" b="1" dirty="0"/>
                <a:t>防风固沙</a:t>
              </a:r>
              <a:endParaRPr lang="en-US" altLang="zh-CN" b="1" dirty="0"/>
            </a:p>
            <a:p>
              <a:pPr>
                <a:lnSpc>
                  <a:spcPct val="150000"/>
                </a:lnSpc>
              </a:pPr>
              <a:r>
                <a:rPr lang="zh-CN" altLang="en-US" b="1" dirty="0"/>
                <a:t>截留降水</a:t>
              </a:r>
              <a:endParaRPr lang="en-US" altLang="zh-CN" b="1" dirty="0"/>
            </a:p>
          </p:txBody>
        </p:sp>
        <p:sp>
          <p:nvSpPr>
            <p:cNvPr id="27" name="文本框 26"/>
            <p:cNvSpPr txBox="1"/>
            <p:nvPr/>
          </p:nvSpPr>
          <p:spPr>
            <a:xfrm>
              <a:off x="6795325" y="3221249"/>
              <a:ext cx="1404426" cy="1477328"/>
            </a:xfrm>
            <a:prstGeom prst="rect">
              <a:avLst/>
            </a:prstGeom>
            <a:noFill/>
          </p:spPr>
          <p:txBody>
            <a:bodyPr wrap="square" rtlCol="0">
              <a:spAutoFit/>
            </a:bodyPr>
            <a:lstStyle/>
            <a:p>
              <a:r>
                <a:rPr lang="zh-CN" altLang="en-US" b="1" dirty="0">
                  <a:solidFill>
                    <a:schemeClr val="bg1"/>
                  </a:solidFill>
                </a:rPr>
                <a:t>固沙防火带</a:t>
              </a:r>
              <a:endParaRPr lang="en-US" altLang="zh-CN" b="1" dirty="0">
                <a:solidFill>
                  <a:schemeClr val="bg1"/>
                </a:solidFill>
              </a:endParaRPr>
            </a:p>
            <a:p>
              <a:r>
                <a:rPr lang="zh-CN" altLang="en-US" b="1" i="0" dirty="0">
                  <a:solidFill>
                    <a:schemeClr val="bg1"/>
                  </a:solidFill>
                  <a:effectLst/>
                  <a:latin typeface="Arial" panose="020B0604020202020204" pitchFamily="34" charset="0"/>
                </a:rPr>
                <a:t>灌溉造林带</a:t>
              </a:r>
              <a:endParaRPr lang="en-US" altLang="zh-CN" b="1" i="0" dirty="0">
                <a:solidFill>
                  <a:schemeClr val="bg1"/>
                </a:solidFill>
                <a:effectLst/>
                <a:latin typeface="Arial" panose="020B0604020202020204" pitchFamily="34" charset="0"/>
              </a:endParaRPr>
            </a:p>
            <a:p>
              <a:r>
                <a:rPr lang="zh-CN" altLang="en-US" b="1" i="0" dirty="0">
                  <a:solidFill>
                    <a:schemeClr val="bg1"/>
                  </a:solidFill>
                  <a:effectLst/>
                  <a:latin typeface="Arial" panose="020B0604020202020204" pitchFamily="34" charset="0"/>
                </a:rPr>
                <a:t>草障植物带</a:t>
              </a:r>
              <a:endParaRPr lang="en-US" altLang="zh-CN" b="1" i="0" dirty="0">
                <a:solidFill>
                  <a:schemeClr val="bg1"/>
                </a:solidFill>
                <a:effectLst/>
                <a:latin typeface="Arial" panose="020B0604020202020204" pitchFamily="34" charset="0"/>
              </a:endParaRPr>
            </a:p>
            <a:p>
              <a:r>
                <a:rPr lang="zh-CN" altLang="en-US" b="1" i="0" dirty="0">
                  <a:solidFill>
                    <a:schemeClr val="bg1"/>
                  </a:solidFill>
                  <a:effectLst/>
                  <a:latin typeface="Arial" panose="020B0604020202020204" pitchFamily="34" charset="0"/>
                </a:rPr>
                <a:t>前沿阻沙带</a:t>
              </a:r>
              <a:endParaRPr lang="en-US" altLang="zh-CN" b="1" i="0" dirty="0">
                <a:solidFill>
                  <a:schemeClr val="bg1"/>
                </a:solidFill>
                <a:effectLst/>
                <a:latin typeface="Arial" panose="020B0604020202020204" pitchFamily="34" charset="0"/>
              </a:endParaRPr>
            </a:p>
            <a:p>
              <a:r>
                <a:rPr lang="zh-CN" altLang="en-US" b="1" i="0" dirty="0">
                  <a:solidFill>
                    <a:schemeClr val="bg1"/>
                  </a:solidFill>
                  <a:effectLst/>
                  <a:latin typeface="Arial" panose="020B0604020202020204" pitchFamily="34" charset="0"/>
                </a:rPr>
                <a:t>封沙育草带</a:t>
              </a:r>
              <a:endParaRPr lang="zh-CN" altLang="en-US" dirty="0"/>
            </a:p>
          </p:txBody>
        </p:sp>
        <p:sp>
          <p:nvSpPr>
            <p:cNvPr id="28" name="文本框 27"/>
            <p:cNvSpPr txBox="1"/>
            <p:nvPr/>
          </p:nvSpPr>
          <p:spPr>
            <a:xfrm>
              <a:off x="8940812" y="3233276"/>
              <a:ext cx="1107996" cy="1289905"/>
            </a:xfrm>
            <a:prstGeom prst="rect">
              <a:avLst/>
            </a:prstGeom>
            <a:noFill/>
          </p:spPr>
          <p:txBody>
            <a:bodyPr wrap="none" rtlCol="0">
              <a:spAutoFit/>
            </a:bodyPr>
            <a:lstStyle/>
            <a:p>
              <a:pPr>
                <a:lnSpc>
                  <a:spcPct val="150000"/>
                </a:lnSpc>
              </a:pPr>
              <a:r>
                <a:rPr lang="zh-CN" altLang="en-US" sz="1800" b="1" i="0" dirty="0">
                  <a:solidFill>
                    <a:srgbClr val="222222"/>
                  </a:solidFill>
                  <a:effectLst/>
                  <a:latin typeface="Arial" panose="020B0604020202020204" pitchFamily="34" charset="0"/>
                </a:rPr>
                <a:t>板上发电</a:t>
              </a:r>
              <a:endParaRPr lang="en-US" altLang="zh-CN" sz="1800" b="1" dirty="0">
                <a:solidFill>
                  <a:srgbClr val="222222"/>
                </a:solidFill>
                <a:latin typeface="Arial" panose="020B0604020202020204" pitchFamily="34" charset="0"/>
              </a:endParaRPr>
            </a:p>
            <a:p>
              <a:pPr>
                <a:lnSpc>
                  <a:spcPct val="150000"/>
                </a:lnSpc>
              </a:pPr>
              <a:r>
                <a:rPr lang="zh-CN" altLang="en-US" sz="1800" b="1" i="0" dirty="0">
                  <a:solidFill>
                    <a:srgbClr val="222222"/>
                  </a:solidFill>
                  <a:effectLst/>
                  <a:latin typeface="Arial" panose="020B0604020202020204" pitchFamily="34" charset="0"/>
                </a:rPr>
                <a:t>板下种植</a:t>
              </a:r>
              <a:endParaRPr lang="en-US" altLang="zh-CN" sz="1800" b="1" i="0" dirty="0">
                <a:solidFill>
                  <a:srgbClr val="222222"/>
                </a:solidFill>
                <a:effectLst/>
                <a:latin typeface="Arial" panose="020B0604020202020204" pitchFamily="34" charset="0"/>
              </a:endParaRPr>
            </a:p>
            <a:p>
              <a:pPr>
                <a:lnSpc>
                  <a:spcPct val="150000"/>
                </a:lnSpc>
              </a:pPr>
              <a:r>
                <a:rPr lang="zh-CN" altLang="en-US" sz="1800" b="1" i="0" dirty="0">
                  <a:solidFill>
                    <a:srgbClr val="222222"/>
                  </a:solidFill>
                  <a:effectLst/>
                  <a:latin typeface="Arial" panose="020B0604020202020204" pitchFamily="34" charset="0"/>
                </a:rPr>
                <a:t>板间养殖</a:t>
              </a:r>
              <a:endParaRPr lang="zh-CN" altLang="en-US" dirty="0"/>
            </a:p>
          </p:txBody>
        </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4495" y="927150"/>
            <a:ext cx="3816160" cy="2541563"/>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642" y="3571415"/>
            <a:ext cx="4133297" cy="2491788"/>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545" y="1040124"/>
            <a:ext cx="3388697" cy="2028983"/>
          </a:xfrm>
          <a:prstGeom prst="rect">
            <a:avLst/>
          </a:prstGeom>
          <a:ln>
            <a:noFill/>
          </a:ln>
          <a:effectLst>
            <a:outerShdw blurRad="292100" dist="139700" dir="2700000" algn="tl" rotWithShape="0">
              <a:srgbClr val="333333">
                <a:alpha val="65000"/>
              </a:srgbClr>
            </a:outerShdw>
          </a:effectLst>
        </p:spPr>
      </p:pic>
      <p:sp>
        <p:nvSpPr>
          <p:cNvPr id="7" name="文本框 6"/>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3</a:t>
            </a:r>
            <a:endParaRPr lang="zh-CN" altLang="en-US" sz="3600" b="1" dirty="0">
              <a:solidFill>
                <a:schemeClr val="bg1"/>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5043"/>
    </mc:Choice>
    <mc:Fallback>
      <p:transition spd="slow" advTm="3504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轨道工程案例</a:t>
            </a:r>
            <a:endParaRPr lang="zh-CN" altLang="en-US"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9191" y="2469173"/>
            <a:ext cx="3272475" cy="2183355"/>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479" y="3981740"/>
            <a:ext cx="3272475" cy="2120564"/>
          </a:xfrm>
          <a:prstGeom prst="rect">
            <a:avLst/>
          </a:prstGeom>
          <a:ln>
            <a:noFill/>
          </a:ln>
          <a:effectLst>
            <a:outerShdw blurRad="292100" dist="139700" dir="2700000" algn="tl" rotWithShape="0">
              <a:srgbClr val="333333">
                <a:alpha val="65000"/>
              </a:srgbClr>
            </a:outerShdw>
          </a:effectLst>
        </p:spPr>
      </p:pic>
      <p:grpSp>
        <p:nvGrpSpPr>
          <p:cNvPr id="13" name="组合 12"/>
          <p:cNvGrpSpPr/>
          <p:nvPr/>
        </p:nvGrpSpPr>
        <p:grpSpPr>
          <a:xfrm>
            <a:off x="5195730" y="2086492"/>
            <a:ext cx="6996270" cy="3086100"/>
            <a:chOff x="441633" y="1146151"/>
            <a:chExt cx="10824012" cy="5015835"/>
          </a:xfrm>
        </p:grpSpPr>
        <p:sp>
          <p:nvSpPr>
            <p:cNvPr id="14" name="矩形: 圆角 13"/>
            <p:cNvSpPr/>
            <p:nvPr/>
          </p:nvSpPr>
          <p:spPr>
            <a:xfrm>
              <a:off x="5309391" y="5418285"/>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5" name="文本框 14"/>
            <p:cNvSpPr txBox="1"/>
            <p:nvPr/>
          </p:nvSpPr>
          <p:spPr>
            <a:xfrm>
              <a:off x="6193561" y="5490869"/>
              <a:ext cx="3878329" cy="614129"/>
            </a:xfrm>
            <a:prstGeom prst="rect">
              <a:avLst/>
            </a:prstGeom>
            <a:noFill/>
            <a:ln>
              <a:noFill/>
            </a:ln>
          </p:spPr>
          <p:txBody>
            <a:bodyPr wrap="square" lIns="91440" tIns="45720" rIns="91440" bIns="45720" anchor="ctr" anchorCtr="0">
              <a:normAutofit/>
            </a:bodyPr>
            <a:lstStyle/>
            <a:p>
              <a:pPr>
                <a:buSzPct val="25000"/>
              </a:pPr>
              <a:r>
                <a:rPr lang="zh-CN" altLang="en-US" b="1" dirty="0">
                  <a:solidFill>
                    <a:srgbClr val="333333"/>
                  </a:solidFill>
                  <a:latin typeface="微软雅黑" panose="020B0503020204020204" pitchFamily="34" charset="-122"/>
                  <a:ea typeface="微软雅黑" panose="020B0503020204020204" pitchFamily="34" charset="-122"/>
                </a:rPr>
                <a:t>路基边坡遮阳棚措施</a:t>
              </a:r>
              <a:endParaRPr lang="en-US" altLang="zh-CN" b="1" dirty="0">
                <a:solidFill>
                  <a:srgbClr val="333333"/>
                </a:solidFill>
                <a:latin typeface="微软雅黑" panose="020B0503020204020204" pitchFamily="34" charset="-122"/>
                <a:ea typeface="微软雅黑" panose="020B0503020204020204" pitchFamily="34" charset="-122"/>
              </a:endParaRPr>
            </a:p>
          </p:txBody>
        </p:sp>
        <p:sp>
          <p:nvSpPr>
            <p:cNvPr id="16" name="椭圆 15"/>
            <p:cNvSpPr/>
            <p:nvPr/>
          </p:nvSpPr>
          <p:spPr>
            <a:xfrm>
              <a:off x="5482998" y="5490869"/>
              <a:ext cx="598533" cy="59853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t>5</a:t>
              </a:r>
              <a:endParaRPr lang="zh-CN" altLang="en-US" sz="2400" b="1" dirty="0"/>
            </a:p>
          </p:txBody>
        </p:sp>
        <p:sp>
          <p:nvSpPr>
            <p:cNvPr id="17" name="矩形: 圆角 16"/>
            <p:cNvSpPr/>
            <p:nvPr/>
          </p:nvSpPr>
          <p:spPr>
            <a:xfrm>
              <a:off x="6298169" y="4372066"/>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8" name="文本框 17"/>
            <p:cNvSpPr txBox="1"/>
            <p:nvPr/>
          </p:nvSpPr>
          <p:spPr>
            <a:xfrm>
              <a:off x="7182339" y="4444650"/>
              <a:ext cx="3878329" cy="614129"/>
            </a:xfrm>
            <a:prstGeom prst="rect">
              <a:avLst/>
            </a:prstGeom>
            <a:noFill/>
            <a:ln>
              <a:noFill/>
            </a:ln>
          </p:spPr>
          <p:txBody>
            <a:bodyPr wrap="square" lIns="91440" tIns="45720" rIns="91440" bIns="45720" anchor="ctr" anchorCtr="0">
              <a:normAutofit/>
            </a:bodyPr>
            <a:lstStyle/>
            <a:p>
              <a:pPr>
                <a:buSzPct val="25000"/>
              </a:pPr>
              <a:r>
                <a:rPr lang="zh-CN" altLang="en-US" b="1" dirty="0">
                  <a:solidFill>
                    <a:srgbClr val="333333"/>
                  </a:solidFill>
                  <a:latin typeface="微软雅黑" panose="020B0503020204020204" pitchFamily="34" charset="-122"/>
                  <a:ea typeface="微软雅黑" panose="020B0503020204020204" pitchFamily="34" charset="-122"/>
                </a:rPr>
                <a:t>路基铺设保温材料</a:t>
              </a:r>
              <a:endParaRPr lang="en-US" altLang="zh-CN" b="1" dirty="0">
                <a:solidFill>
                  <a:srgbClr val="333333"/>
                </a:solidFill>
                <a:latin typeface="微软雅黑" panose="020B0503020204020204" pitchFamily="34" charset="-122"/>
                <a:ea typeface="微软雅黑" panose="020B0503020204020204" pitchFamily="34" charset="-122"/>
              </a:endParaRPr>
            </a:p>
          </p:txBody>
        </p:sp>
        <p:sp>
          <p:nvSpPr>
            <p:cNvPr id="19" name="椭圆 18"/>
            <p:cNvSpPr/>
            <p:nvPr/>
          </p:nvSpPr>
          <p:spPr>
            <a:xfrm>
              <a:off x="6471776" y="4444650"/>
              <a:ext cx="598533" cy="59853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t>4</a:t>
              </a:r>
              <a:endParaRPr lang="zh-CN" altLang="en-US" sz="2400" b="1" dirty="0"/>
            </a:p>
          </p:txBody>
        </p:sp>
        <p:sp>
          <p:nvSpPr>
            <p:cNvPr id="20" name="矩形: 圆角 19"/>
            <p:cNvSpPr/>
            <p:nvPr/>
          </p:nvSpPr>
          <p:spPr>
            <a:xfrm>
              <a:off x="6503145" y="3296761"/>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21" name="文本框 20"/>
            <p:cNvSpPr txBox="1"/>
            <p:nvPr/>
          </p:nvSpPr>
          <p:spPr>
            <a:xfrm>
              <a:off x="7387315" y="3369345"/>
              <a:ext cx="3878329" cy="614129"/>
            </a:xfrm>
            <a:prstGeom prst="rect">
              <a:avLst/>
            </a:prstGeom>
            <a:noFill/>
            <a:ln>
              <a:noFill/>
            </a:ln>
          </p:spPr>
          <p:txBody>
            <a:bodyPr wrap="square" lIns="91440" tIns="45720" rIns="91440" bIns="45720" anchor="ctr" anchorCtr="0">
              <a:normAutofit/>
            </a:bodyPr>
            <a:lstStyle/>
            <a:p>
              <a:pPr>
                <a:buSzPct val="25000"/>
              </a:pPr>
              <a:r>
                <a:rPr lang="zh-CN" altLang="en-US" b="1" dirty="0">
                  <a:solidFill>
                    <a:srgbClr val="333333"/>
                  </a:solidFill>
                  <a:latin typeface="微软雅黑" panose="020B0503020204020204" pitchFamily="34" charset="-122"/>
                  <a:ea typeface="微软雅黑" panose="020B0503020204020204" pitchFamily="34" charset="-122"/>
                </a:rPr>
                <a:t>通风管、热棒措施</a:t>
              </a:r>
              <a:endParaRPr lang="en-US" altLang="zh-CN" b="1" dirty="0">
                <a:solidFill>
                  <a:srgbClr val="333333"/>
                </a:solidFill>
                <a:latin typeface="微软雅黑" panose="020B0503020204020204" pitchFamily="34" charset="-122"/>
                <a:ea typeface="微软雅黑" panose="020B0503020204020204" pitchFamily="34" charset="-122"/>
              </a:endParaRPr>
            </a:p>
          </p:txBody>
        </p:sp>
        <p:sp>
          <p:nvSpPr>
            <p:cNvPr id="22" name="椭圆 21"/>
            <p:cNvSpPr/>
            <p:nvPr/>
          </p:nvSpPr>
          <p:spPr>
            <a:xfrm>
              <a:off x="6676752" y="3369345"/>
              <a:ext cx="598533" cy="59853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t>3</a:t>
              </a:r>
              <a:endParaRPr lang="zh-CN" altLang="en-US" sz="2400" b="1" dirty="0"/>
            </a:p>
          </p:txBody>
        </p:sp>
        <p:grpSp>
          <p:nvGrpSpPr>
            <p:cNvPr id="23" name="组合 22"/>
            <p:cNvGrpSpPr/>
            <p:nvPr/>
          </p:nvGrpSpPr>
          <p:grpSpPr>
            <a:xfrm>
              <a:off x="4809342" y="2414106"/>
              <a:ext cx="1987648" cy="358401"/>
              <a:chOff x="4360179" y="1789982"/>
              <a:chExt cx="1987648" cy="358401"/>
            </a:xfrm>
          </p:grpSpPr>
          <p:grpSp>
            <p:nvGrpSpPr>
              <p:cNvPr id="58" name="组合 57"/>
              <p:cNvGrpSpPr/>
              <p:nvPr/>
            </p:nvGrpSpPr>
            <p:grpSpPr>
              <a:xfrm flipV="1">
                <a:off x="4360179" y="1789982"/>
                <a:ext cx="358401" cy="358401"/>
                <a:chOff x="474220" y="1079166"/>
                <a:chExt cx="5621780" cy="5621780"/>
              </a:xfrm>
            </p:grpSpPr>
            <p:sp>
              <p:nvSpPr>
                <p:cNvPr id="60" name="椭圆 59"/>
                <p:cNvSpPr/>
                <p:nvPr/>
              </p:nvSpPr>
              <p:spPr>
                <a:xfrm>
                  <a:off x="474220" y="1079166"/>
                  <a:ext cx="5621780" cy="5621780"/>
                </a:xfrm>
                <a:prstGeom prst="ellipse">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61" name="椭圆 60"/>
                <p:cNvSpPr/>
                <p:nvPr/>
              </p:nvSpPr>
              <p:spPr>
                <a:xfrm>
                  <a:off x="1916605" y="2521552"/>
                  <a:ext cx="2737009" cy="27370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cxnSp>
            <p:nvCxnSpPr>
              <p:cNvPr id="59" name="直接连接符 58"/>
              <p:cNvCxnSpPr/>
              <p:nvPr/>
            </p:nvCxnSpPr>
            <p:spPr>
              <a:xfrm>
                <a:off x="4483733" y="1968557"/>
                <a:ext cx="186409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矩形: 圆角 23"/>
            <p:cNvSpPr/>
            <p:nvPr/>
          </p:nvSpPr>
          <p:spPr>
            <a:xfrm>
              <a:off x="6238588" y="2221456"/>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25" name="椭圆 24"/>
            <p:cNvSpPr/>
            <p:nvPr/>
          </p:nvSpPr>
          <p:spPr>
            <a:xfrm>
              <a:off x="6412195" y="2294040"/>
              <a:ext cx="598533" cy="59853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t>2</a:t>
              </a:r>
              <a:endParaRPr lang="zh-CN" altLang="en-US" sz="2400" b="1" dirty="0"/>
            </a:p>
          </p:txBody>
        </p:sp>
        <p:sp>
          <p:nvSpPr>
            <p:cNvPr id="26" name="文本框 25"/>
            <p:cNvSpPr txBox="1"/>
            <p:nvPr/>
          </p:nvSpPr>
          <p:spPr>
            <a:xfrm>
              <a:off x="7122758" y="2294040"/>
              <a:ext cx="3878329" cy="614129"/>
            </a:xfrm>
            <a:prstGeom prst="rect">
              <a:avLst/>
            </a:prstGeom>
            <a:noFill/>
            <a:ln>
              <a:noFill/>
            </a:ln>
          </p:spPr>
          <p:txBody>
            <a:bodyPr wrap="square" lIns="91440" tIns="45720" rIns="91440" bIns="45720" anchor="ctr" anchorCtr="0">
              <a:normAutofit/>
            </a:bodyPr>
            <a:lstStyle/>
            <a:p>
              <a:pPr>
                <a:buSzPct val="25000"/>
              </a:pPr>
              <a:r>
                <a:rPr lang="zh-CN" altLang="en-US" b="1" dirty="0">
                  <a:solidFill>
                    <a:srgbClr val="333333"/>
                  </a:solidFill>
                  <a:latin typeface="微软雅黑" panose="020B0503020204020204" pitchFamily="34" charset="-122"/>
                  <a:ea typeface="微软雅黑" panose="020B0503020204020204" pitchFamily="34" charset="-122"/>
                </a:rPr>
                <a:t>碎石护坡护道措施</a:t>
              </a:r>
              <a:endParaRPr lang="en-US" altLang="zh-CN" b="1" dirty="0">
                <a:solidFill>
                  <a:srgbClr val="333333"/>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796054" y="1662219"/>
              <a:ext cx="4117461" cy="4117461"/>
              <a:chOff x="474220" y="1079166"/>
              <a:chExt cx="5621780" cy="5621780"/>
            </a:xfrm>
          </p:grpSpPr>
          <p:sp>
            <p:nvSpPr>
              <p:cNvPr id="55" name="椭圆 54"/>
              <p:cNvSpPr/>
              <p:nvPr/>
            </p:nvSpPr>
            <p:spPr>
              <a:xfrm>
                <a:off x="474220" y="1079166"/>
                <a:ext cx="5621780" cy="5621780"/>
              </a:xfrm>
              <a:prstGeom prst="ellipse">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56" name="椭圆 55"/>
              <p:cNvSpPr/>
              <p:nvPr/>
            </p:nvSpPr>
            <p:spPr>
              <a:xfrm>
                <a:off x="893334" y="1498280"/>
                <a:ext cx="4783551" cy="478355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57" name="椭圆 56"/>
              <p:cNvSpPr/>
              <p:nvPr/>
            </p:nvSpPr>
            <p:spPr>
              <a:xfrm>
                <a:off x="1305850" y="1910796"/>
                <a:ext cx="3958520" cy="395852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400" b="1" dirty="0"/>
              </a:p>
            </p:txBody>
          </p:sp>
        </p:grpSp>
        <p:sp>
          <p:nvSpPr>
            <p:cNvPr id="29" name="弧形 28"/>
            <p:cNvSpPr/>
            <p:nvPr/>
          </p:nvSpPr>
          <p:spPr>
            <a:xfrm>
              <a:off x="441633" y="1307798"/>
              <a:ext cx="4826302" cy="4826302"/>
            </a:xfrm>
            <a:prstGeom prst="arc">
              <a:avLst>
                <a:gd name="adj1" fmla="val 16200000"/>
                <a:gd name="adj2" fmla="val 497227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p>
          </p:txBody>
        </p:sp>
        <p:grpSp>
          <p:nvGrpSpPr>
            <p:cNvPr id="30" name="组合 29"/>
            <p:cNvGrpSpPr/>
            <p:nvPr/>
          </p:nvGrpSpPr>
          <p:grpSpPr>
            <a:xfrm>
              <a:off x="3706572" y="1146151"/>
              <a:ext cx="6191746" cy="743701"/>
              <a:chOff x="4145653" y="1233545"/>
              <a:chExt cx="6191746" cy="743701"/>
            </a:xfrm>
          </p:grpSpPr>
          <p:grpSp>
            <p:nvGrpSpPr>
              <p:cNvPr id="46" name="组合 45"/>
              <p:cNvGrpSpPr/>
              <p:nvPr/>
            </p:nvGrpSpPr>
            <p:grpSpPr>
              <a:xfrm>
                <a:off x="4145653" y="1426195"/>
                <a:ext cx="1987648" cy="358401"/>
                <a:chOff x="4360179" y="1789982"/>
                <a:chExt cx="1987648" cy="358401"/>
              </a:xfrm>
            </p:grpSpPr>
            <p:grpSp>
              <p:nvGrpSpPr>
                <p:cNvPr id="51" name="组合 50"/>
                <p:cNvGrpSpPr/>
                <p:nvPr/>
              </p:nvGrpSpPr>
              <p:grpSpPr>
                <a:xfrm flipV="1">
                  <a:off x="4360179" y="1789982"/>
                  <a:ext cx="358401" cy="358401"/>
                  <a:chOff x="474220" y="1079166"/>
                  <a:chExt cx="5621780" cy="5621780"/>
                </a:xfrm>
              </p:grpSpPr>
              <p:sp>
                <p:nvSpPr>
                  <p:cNvPr id="53" name="椭圆 52"/>
                  <p:cNvSpPr/>
                  <p:nvPr/>
                </p:nvSpPr>
                <p:spPr>
                  <a:xfrm>
                    <a:off x="474220" y="1079166"/>
                    <a:ext cx="5621780" cy="5621780"/>
                  </a:xfrm>
                  <a:prstGeom prst="ellipse">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54" name="椭圆 53"/>
                  <p:cNvSpPr/>
                  <p:nvPr/>
                </p:nvSpPr>
                <p:spPr>
                  <a:xfrm>
                    <a:off x="1916605" y="2521552"/>
                    <a:ext cx="2737009" cy="27370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cxnSp>
              <p:nvCxnSpPr>
                <p:cNvPr id="52" name="直接连接符 51"/>
                <p:cNvCxnSpPr/>
                <p:nvPr/>
              </p:nvCxnSpPr>
              <p:spPr>
                <a:xfrm>
                  <a:off x="4483733" y="1968557"/>
                  <a:ext cx="186409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5574899" y="1233545"/>
                <a:ext cx="4762500" cy="743701"/>
                <a:chOff x="5084390" y="1708150"/>
                <a:chExt cx="4762500" cy="743701"/>
              </a:xfrm>
            </p:grpSpPr>
            <p:sp>
              <p:nvSpPr>
                <p:cNvPr id="48" name="矩形: 圆角 47"/>
                <p:cNvSpPr/>
                <p:nvPr/>
              </p:nvSpPr>
              <p:spPr>
                <a:xfrm>
                  <a:off x="5084390" y="1708150"/>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49" name="文本框 48"/>
                <p:cNvSpPr txBox="1"/>
                <p:nvPr/>
              </p:nvSpPr>
              <p:spPr>
                <a:xfrm>
                  <a:off x="5968560" y="1780734"/>
                  <a:ext cx="3878328" cy="614129"/>
                </a:xfrm>
                <a:prstGeom prst="rect">
                  <a:avLst/>
                </a:prstGeom>
                <a:noFill/>
                <a:ln>
                  <a:noFill/>
                </a:ln>
              </p:spPr>
              <p:txBody>
                <a:bodyPr wrap="square" lIns="91440" tIns="45720" rIns="91440" bIns="45720" anchor="ctr" anchorCtr="0">
                  <a:normAutofit/>
                </a:bodyPr>
                <a:lstStyle/>
                <a:p>
                  <a:pPr>
                    <a:buSzPct val="25000"/>
                  </a:pPr>
                  <a:r>
                    <a:rPr lang="zh-CN" altLang="en-US" b="1" dirty="0">
                      <a:solidFill>
                        <a:srgbClr val="333333"/>
                      </a:solidFill>
                      <a:latin typeface="微软雅黑" panose="020B0503020204020204" pitchFamily="34" charset="-122"/>
                      <a:ea typeface="微软雅黑" panose="020B0503020204020204" pitchFamily="34" charset="-122"/>
                    </a:rPr>
                    <a:t>片石层通风路基</a:t>
                  </a:r>
                  <a:endParaRPr lang="en-US" altLang="zh-CN" b="1" dirty="0">
                    <a:latin typeface="微软雅黑" panose="020B0503020204020204" pitchFamily="34" charset="-122"/>
                    <a:ea typeface="微软雅黑" panose="020B0503020204020204" pitchFamily="34" charset="-122"/>
                  </a:endParaRPr>
                </a:p>
              </p:txBody>
            </p:sp>
            <p:sp>
              <p:nvSpPr>
                <p:cNvPr id="50" name="椭圆 49"/>
                <p:cNvSpPr/>
                <p:nvPr/>
              </p:nvSpPr>
              <p:spPr>
                <a:xfrm>
                  <a:off x="5257997" y="1780734"/>
                  <a:ext cx="598533" cy="59853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t>1</a:t>
                  </a:r>
                  <a:endParaRPr lang="zh-CN" altLang="en-US" sz="2400" b="1" dirty="0"/>
                </a:p>
              </p:txBody>
            </p:sp>
          </p:grpSp>
        </p:grpSp>
        <p:grpSp>
          <p:nvGrpSpPr>
            <p:cNvPr id="31" name="组合 30"/>
            <p:cNvGrpSpPr/>
            <p:nvPr/>
          </p:nvGrpSpPr>
          <p:grpSpPr>
            <a:xfrm>
              <a:off x="3880145" y="5610935"/>
              <a:ext cx="1602853" cy="358401"/>
              <a:chOff x="4360179" y="1789982"/>
              <a:chExt cx="1602853" cy="358401"/>
            </a:xfrm>
          </p:grpSpPr>
          <p:grpSp>
            <p:nvGrpSpPr>
              <p:cNvPr id="42" name="组合 41"/>
              <p:cNvGrpSpPr/>
              <p:nvPr/>
            </p:nvGrpSpPr>
            <p:grpSpPr>
              <a:xfrm flipV="1">
                <a:off x="4360179" y="1789982"/>
                <a:ext cx="358401" cy="358401"/>
                <a:chOff x="474220" y="1079166"/>
                <a:chExt cx="5621780" cy="5621780"/>
              </a:xfrm>
            </p:grpSpPr>
            <p:sp>
              <p:nvSpPr>
                <p:cNvPr id="44" name="椭圆 43"/>
                <p:cNvSpPr/>
                <p:nvPr/>
              </p:nvSpPr>
              <p:spPr>
                <a:xfrm>
                  <a:off x="474220" y="1079166"/>
                  <a:ext cx="5621780" cy="5621780"/>
                </a:xfrm>
                <a:prstGeom prst="ellipse">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45" name="椭圆 44"/>
                <p:cNvSpPr/>
                <p:nvPr/>
              </p:nvSpPr>
              <p:spPr>
                <a:xfrm>
                  <a:off x="1916605" y="2521552"/>
                  <a:ext cx="2737009" cy="27370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cxnSp>
            <p:nvCxnSpPr>
              <p:cNvPr id="43" name="直接连接符 42"/>
              <p:cNvCxnSpPr>
                <a:endCxn id="16" idx="2"/>
              </p:cNvCxnSpPr>
              <p:nvPr/>
            </p:nvCxnSpPr>
            <p:spPr>
              <a:xfrm>
                <a:off x="4483733" y="1968557"/>
                <a:ext cx="1479299" cy="626"/>
              </a:xfrm>
              <a:prstGeom prst="line">
                <a:avLst/>
              </a:prstGeom>
              <a:ln>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5073899" y="3489411"/>
              <a:ext cx="1782672" cy="358401"/>
              <a:chOff x="4360179" y="1789982"/>
              <a:chExt cx="1782672" cy="358401"/>
            </a:xfrm>
          </p:grpSpPr>
          <p:grpSp>
            <p:nvGrpSpPr>
              <p:cNvPr id="38" name="组合 37"/>
              <p:cNvGrpSpPr/>
              <p:nvPr/>
            </p:nvGrpSpPr>
            <p:grpSpPr>
              <a:xfrm flipV="1">
                <a:off x="4360179" y="1789982"/>
                <a:ext cx="358401" cy="358401"/>
                <a:chOff x="474220" y="1079166"/>
                <a:chExt cx="5621780" cy="5621780"/>
              </a:xfrm>
            </p:grpSpPr>
            <p:sp>
              <p:nvSpPr>
                <p:cNvPr id="40" name="椭圆 39"/>
                <p:cNvSpPr/>
                <p:nvPr/>
              </p:nvSpPr>
              <p:spPr>
                <a:xfrm>
                  <a:off x="474220" y="1079166"/>
                  <a:ext cx="5621780" cy="5621780"/>
                </a:xfrm>
                <a:prstGeom prst="ellipse">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41" name="椭圆 40"/>
                <p:cNvSpPr/>
                <p:nvPr/>
              </p:nvSpPr>
              <p:spPr>
                <a:xfrm>
                  <a:off x="1916605" y="2521552"/>
                  <a:ext cx="2737009" cy="27370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grpSp>
          <p:cxnSp>
            <p:nvCxnSpPr>
              <p:cNvPr id="39" name="直接连接符 38"/>
              <p:cNvCxnSpPr/>
              <p:nvPr/>
            </p:nvCxnSpPr>
            <p:spPr>
              <a:xfrm>
                <a:off x="4483733" y="1968557"/>
                <a:ext cx="16591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4868923" y="4564716"/>
              <a:ext cx="1602853" cy="358401"/>
              <a:chOff x="4360179" y="1789982"/>
              <a:chExt cx="1602853" cy="358401"/>
            </a:xfrm>
          </p:grpSpPr>
          <p:grpSp>
            <p:nvGrpSpPr>
              <p:cNvPr id="34" name="组合 33"/>
              <p:cNvGrpSpPr/>
              <p:nvPr/>
            </p:nvGrpSpPr>
            <p:grpSpPr>
              <a:xfrm flipV="1">
                <a:off x="4360179" y="1789982"/>
                <a:ext cx="358401" cy="358401"/>
                <a:chOff x="474220" y="1079166"/>
                <a:chExt cx="5621780" cy="5621780"/>
              </a:xfrm>
            </p:grpSpPr>
            <p:sp>
              <p:nvSpPr>
                <p:cNvPr id="36" name="椭圆 35"/>
                <p:cNvSpPr/>
                <p:nvPr/>
              </p:nvSpPr>
              <p:spPr>
                <a:xfrm>
                  <a:off x="474220" y="1079166"/>
                  <a:ext cx="5621780" cy="5621780"/>
                </a:xfrm>
                <a:prstGeom prst="ellipse">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37" name="椭圆 36"/>
                <p:cNvSpPr/>
                <p:nvPr/>
              </p:nvSpPr>
              <p:spPr>
                <a:xfrm>
                  <a:off x="1916605" y="2521552"/>
                  <a:ext cx="2737009" cy="27370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cxnSp>
            <p:nvCxnSpPr>
              <p:cNvPr id="35" name="直接连接符 34"/>
              <p:cNvCxnSpPr>
                <a:endCxn id="19" idx="2"/>
              </p:cNvCxnSpPr>
              <p:nvPr/>
            </p:nvCxnSpPr>
            <p:spPr>
              <a:xfrm>
                <a:off x="4483733" y="1968557"/>
                <a:ext cx="1479299" cy="626"/>
              </a:xfrm>
              <a:prstGeom prst="line">
                <a:avLst/>
              </a:prstGeom>
              <a:ln>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479" y="1019397"/>
            <a:ext cx="3272475" cy="2022891"/>
          </a:xfrm>
          <a:prstGeom prst="rect">
            <a:avLst/>
          </a:prstGeom>
          <a:ln>
            <a:noFill/>
          </a:ln>
          <a:effectLst>
            <a:outerShdw blurRad="292100" dist="139700" dir="2700000" algn="tl" rotWithShape="0">
              <a:srgbClr val="333333">
                <a:alpha val="65000"/>
              </a:srgbClr>
            </a:outerShdw>
          </a:effectLst>
        </p:spPr>
      </p:pic>
      <p:sp>
        <p:nvSpPr>
          <p:cNvPr id="4" name="文本框 3"/>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3</a:t>
            </a:r>
            <a:endParaRPr lang="zh-CN" altLang="en-US" sz="3600" b="1" dirty="0">
              <a:solidFill>
                <a:schemeClr val="bg1"/>
              </a:solidFill>
              <a:latin typeface="微软雅黑" panose="020B0503020204020204" pitchFamily="34" charset="-122"/>
            </a:endParaRPr>
          </a:p>
        </p:txBody>
      </p:sp>
      <p:sp>
        <p:nvSpPr>
          <p:cNvPr id="3" name="文本框 2"/>
          <p:cNvSpPr txBox="1"/>
          <p:nvPr/>
        </p:nvSpPr>
        <p:spPr>
          <a:xfrm>
            <a:off x="5904284" y="3248733"/>
            <a:ext cx="1808643" cy="954107"/>
          </a:xfrm>
          <a:prstGeom prst="rect">
            <a:avLst/>
          </a:prstGeom>
          <a:noFill/>
        </p:spPr>
        <p:txBody>
          <a:bodyPr wrap="square" rtlCol="0">
            <a:spAutoFit/>
          </a:bodyPr>
          <a:lstStyle/>
          <a:p>
            <a:pPr algn="ctr"/>
            <a:r>
              <a:rPr lang="zh-CN" altLang="en-US" sz="2800" b="1" dirty="0">
                <a:solidFill>
                  <a:schemeClr val="bg1"/>
                </a:solidFill>
              </a:rPr>
              <a:t>青藏铁路</a:t>
            </a:r>
            <a:r>
              <a:rPr lang="en-US" altLang="zh-CN" sz="2800" b="1" dirty="0">
                <a:solidFill>
                  <a:schemeClr val="bg1"/>
                </a:solidFill>
              </a:rPr>
              <a:t>-</a:t>
            </a:r>
            <a:r>
              <a:rPr lang="zh-CN" altLang="en-US" sz="2800" b="1" dirty="0">
                <a:solidFill>
                  <a:schemeClr val="bg1"/>
                </a:solidFill>
              </a:rPr>
              <a:t>冻土段</a:t>
            </a:r>
            <a:endParaRPr lang="zh-CN" altLang="en-US" sz="28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9336"/>
    </mc:Choice>
    <mc:Fallback>
      <p:transition spd="slow" advTm="933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p:cNvSpPr txBox="1"/>
          <p:nvPr/>
        </p:nvSpPr>
        <p:spPr bwMode="auto">
          <a:xfrm>
            <a:off x="4546541"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endParaRPr lang="en-US" altLang="zh-CN" sz="4400" b="1" spc="200" dirty="0">
              <a:latin typeface="+mn-lt"/>
              <a:ea typeface="+mn-ea"/>
              <a:cs typeface="+mn-ea"/>
              <a:sym typeface="+mn-lt"/>
            </a:endParaRPr>
          </a:p>
        </p:txBody>
      </p:sp>
      <p:grpSp>
        <p:nvGrpSpPr>
          <p:cNvPr id="2" name="组合 1"/>
          <p:cNvGrpSpPr/>
          <p:nvPr/>
        </p:nvGrpSpPr>
        <p:grpSpPr>
          <a:xfrm>
            <a:off x="6037510" y="1787997"/>
            <a:ext cx="5547036" cy="4299770"/>
            <a:chOff x="6597449" y="1148208"/>
            <a:chExt cx="5547036" cy="4717319"/>
          </a:xfrm>
        </p:grpSpPr>
        <p:grpSp>
          <p:nvGrpSpPr>
            <p:cNvPr id="3" name="组合 2"/>
            <p:cNvGrpSpPr/>
            <p:nvPr/>
          </p:nvGrpSpPr>
          <p:grpSpPr>
            <a:xfrm>
              <a:off x="6597449" y="1148208"/>
              <a:ext cx="4828891" cy="620713"/>
              <a:chOff x="5855427" y="1647453"/>
              <a:chExt cx="4828891" cy="620713"/>
            </a:xfrm>
          </p:grpSpPr>
          <p:sp>
            <p:nvSpPr>
              <p:cNvPr id="5" name="文本框 4"/>
              <p:cNvSpPr txBox="1"/>
              <p:nvPr/>
            </p:nvSpPr>
            <p:spPr>
              <a:xfrm>
                <a:off x="6549853" y="1696200"/>
                <a:ext cx="413446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科学、技术和工程是什么</a:t>
                </a:r>
                <a:endParaRPr lang="en-US" altLang="zh-CN" sz="2800" b="1" dirty="0">
                  <a:sym typeface="+mn-lt"/>
                </a:endParaRPr>
              </a:p>
            </p:txBody>
          </p:sp>
          <p:sp>
            <p:nvSpPr>
              <p:cNvPr id="33" name="椭圆 3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4828891" cy="620713"/>
              <a:chOff x="5855427" y="1647453"/>
              <a:chExt cx="4828891" cy="620713"/>
            </a:xfrm>
          </p:grpSpPr>
          <p:sp>
            <p:nvSpPr>
              <p:cNvPr id="72" name="文本框 71"/>
              <p:cNvSpPr txBox="1"/>
              <p:nvPr/>
            </p:nvSpPr>
            <p:spPr>
              <a:xfrm>
                <a:off x="6549853" y="1696200"/>
                <a:ext cx="413446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科学、技术和工程的关系</a:t>
                </a:r>
                <a:endParaRPr lang="zh-CN" altLang="en-US" sz="2800" b="1" dirty="0">
                  <a:sym typeface="+mn-lt"/>
                </a:endParaRPr>
              </a:p>
            </p:txBody>
          </p:sp>
          <p:sp>
            <p:nvSpPr>
              <p:cNvPr id="73" name="椭圆 7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2315383" cy="620713"/>
              <a:chOff x="5855427" y="1647453"/>
              <a:chExt cx="2315383" cy="620713"/>
            </a:xfrm>
          </p:grpSpPr>
          <p:sp>
            <p:nvSpPr>
              <p:cNvPr id="76" name="文本框 75"/>
              <p:cNvSpPr txBox="1"/>
              <p:nvPr/>
            </p:nvSpPr>
            <p:spPr>
              <a:xfrm>
                <a:off x="6549853" y="1696200"/>
                <a:ext cx="1620957"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具体案例</a:t>
                </a:r>
                <a:endParaRPr lang="zh-CN" altLang="en-US" sz="2800" b="1" dirty="0">
                  <a:sym typeface="+mn-lt"/>
                </a:endParaRPr>
              </a:p>
            </p:txBody>
          </p:sp>
          <p:sp>
            <p:nvSpPr>
              <p:cNvPr id="77" name="椭圆 76"/>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5547036" cy="622777"/>
              <a:chOff x="5855427" y="1647453"/>
              <a:chExt cx="5547036" cy="622777"/>
            </a:xfrm>
          </p:grpSpPr>
          <p:sp>
            <p:nvSpPr>
              <p:cNvPr id="80" name="文本框 79"/>
              <p:cNvSpPr txBox="1"/>
              <p:nvPr/>
            </p:nvSpPr>
            <p:spPr>
              <a:xfrm>
                <a:off x="6549853" y="1696200"/>
                <a:ext cx="4852610" cy="57403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科技观的精神内涵及社会价值</a:t>
                </a:r>
                <a:endParaRPr lang="en-US" altLang="zh-CN" sz="2800" b="1" dirty="0">
                  <a:sym typeface="+mn-lt"/>
                </a:endParaRPr>
              </a:p>
            </p:txBody>
          </p:sp>
          <p:sp>
            <p:nvSpPr>
              <p:cNvPr id="81" name="椭圆 80"/>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sp>
          <p:nvSpPr>
            <p:cNvPr id="18" name="文本框 17"/>
            <p:cNvSpPr txBox="1"/>
            <p:nvPr/>
          </p:nvSpPr>
          <p:spPr>
            <a:xfrm>
              <a:off x="7291875" y="5342307"/>
              <a:ext cx="184731" cy="523220"/>
            </a:xfrm>
            <a:prstGeom prst="rect">
              <a:avLst/>
            </a:prstGeom>
            <a:noFill/>
          </p:spPr>
          <p:txBody>
            <a:bodyPr wrap="none">
              <a:spAutoFit/>
            </a:bodyPr>
            <a:lstStyle/>
            <a:p>
              <a:pPr eaLnBrk="1" fontAlgn="auto" hangingPunct="1">
                <a:spcBef>
                  <a:spcPts val="0"/>
                </a:spcBef>
                <a:spcAft>
                  <a:spcPts val="0"/>
                </a:spcAft>
                <a:defRPr/>
              </a:pPr>
              <a:endParaRPr lang="zh-CN" altLang="en-US" sz="2800" b="1" dirty="0">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5191"/>
    </mc:Choice>
    <mc:Fallback>
      <p:transition spd="slow" advTm="519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水利工程案例</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30364" y="1080069"/>
            <a:ext cx="1957163" cy="1957163"/>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7490783" y="1080069"/>
            <a:ext cx="1945277" cy="195716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4583" y="3276555"/>
            <a:ext cx="4101668" cy="2419224"/>
          </a:xfrm>
          <a:prstGeom prst="rect">
            <a:avLst/>
          </a:prstGeom>
        </p:spPr>
      </p:pic>
      <p:grpSp>
        <p:nvGrpSpPr>
          <p:cNvPr id="11" name="组合 10"/>
          <p:cNvGrpSpPr/>
          <p:nvPr/>
        </p:nvGrpSpPr>
        <p:grpSpPr>
          <a:xfrm>
            <a:off x="76480" y="1942916"/>
            <a:ext cx="7268785" cy="3577496"/>
            <a:chOff x="4617631" y="767455"/>
            <a:chExt cx="9233493" cy="4512127"/>
          </a:xfrm>
        </p:grpSpPr>
        <p:sp>
          <p:nvSpPr>
            <p:cNvPr id="12" name="任意多边形: 形状 11"/>
            <p:cNvSpPr/>
            <p:nvPr/>
          </p:nvSpPr>
          <p:spPr>
            <a:xfrm flipH="1">
              <a:off x="5935434" y="767456"/>
              <a:ext cx="1898802" cy="2292803"/>
            </a:xfrm>
            <a:custGeom>
              <a:avLst/>
              <a:gdLst>
                <a:gd name="connsiteX0" fmla="*/ 0 w 894445"/>
                <a:gd name="connsiteY0" fmla="*/ 0 h 1279071"/>
                <a:gd name="connsiteX1" fmla="*/ 894445 w 894445"/>
                <a:gd name="connsiteY1" fmla="*/ 0 h 1279071"/>
                <a:gd name="connsiteX2" fmla="*/ 894445 w 894445"/>
                <a:gd name="connsiteY2" fmla="*/ 1279071 h 1279071"/>
                <a:gd name="connsiteX3" fmla="*/ 0 w 894445"/>
                <a:gd name="connsiteY3" fmla="*/ 1279071 h 1279071"/>
                <a:gd name="connsiteX4" fmla="*/ 0 w 894445"/>
                <a:gd name="connsiteY4" fmla="*/ 0 h 1279071"/>
                <a:gd name="connsiteX0-1" fmla="*/ 0 w 894445"/>
                <a:gd name="connsiteY0-2" fmla="*/ 0 h 1279071"/>
                <a:gd name="connsiteX1-3" fmla="*/ 894445 w 894445"/>
                <a:gd name="connsiteY1-4" fmla="*/ 1279071 h 1279071"/>
                <a:gd name="connsiteX2-5" fmla="*/ 0 w 894445"/>
                <a:gd name="connsiteY2-6" fmla="*/ 1279071 h 1279071"/>
                <a:gd name="connsiteX3-7" fmla="*/ 0 w 894445"/>
                <a:gd name="connsiteY3-8" fmla="*/ 0 h 1279071"/>
                <a:gd name="connsiteX0-9" fmla="*/ 0 w 2178960"/>
                <a:gd name="connsiteY0-10" fmla="*/ 0 h 2149928"/>
                <a:gd name="connsiteX1-11" fmla="*/ 2178960 w 2178960"/>
                <a:gd name="connsiteY1-12" fmla="*/ 2149928 h 2149928"/>
                <a:gd name="connsiteX2-13" fmla="*/ 0 w 2178960"/>
                <a:gd name="connsiteY2-14" fmla="*/ 1279071 h 2149928"/>
                <a:gd name="connsiteX3-15" fmla="*/ 0 w 2178960"/>
                <a:gd name="connsiteY3-16" fmla="*/ 0 h 2149928"/>
                <a:gd name="connsiteX0-17" fmla="*/ 0 w 2210710"/>
                <a:gd name="connsiteY0-18" fmla="*/ 0 h 2378528"/>
                <a:gd name="connsiteX1-19" fmla="*/ 2210710 w 2210710"/>
                <a:gd name="connsiteY1-20" fmla="*/ 2378528 h 2378528"/>
                <a:gd name="connsiteX2-21" fmla="*/ 0 w 2210710"/>
                <a:gd name="connsiteY2-22" fmla="*/ 1279071 h 2378528"/>
                <a:gd name="connsiteX3-23" fmla="*/ 0 w 2210710"/>
                <a:gd name="connsiteY3-24" fmla="*/ 0 h 2378528"/>
                <a:gd name="connsiteX0-25" fmla="*/ 0 w 2201185"/>
                <a:gd name="connsiteY0-26" fmla="*/ 0 h 2292803"/>
                <a:gd name="connsiteX1-27" fmla="*/ 2201185 w 2201185"/>
                <a:gd name="connsiteY1-28" fmla="*/ 2292803 h 2292803"/>
                <a:gd name="connsiteX2-29" fmla="*/ 0 w 2201185"/>
                <a:gd name="connsiteY2-30" fmla="*/ 1279071 h 2292803"/>
                <a:gd name="connsiteX3-31" fmla="*/ 0 w 2201185"/>
                <a:gd name="connsiteY3-32" fmla="*/ 0 h 2292803"/>
              </a:gdLst>
              <a:ahLst/>
              <a:cxnLst>
                <a:cxn ang="0">
                  <a:pos x="connsiteX0-1" y="connsiteY0-2"/>
                </a:cxn>
                <a:cxn ang="0">
                  <a:pos x="connsiteX1-3" y="connsiteY1-4"/>
                </a:cxn>
                <a:cxn ang="0">
                  <a:pos x="connsiteX2-5" y="connsiteY2-6"/>
                </a:cxn>
                <a:cxn ang="0">
                  <a:pos x="connsiteX3-7" y="connsiteY3-8"/>
                </a:cxn>
              </a:cxnLst>
              <a:rect l="l" t="t" r="r" b="b"/>
              <a:pathLst>
                <a:path w="2201185" h="2292803">
                  <a:moveTo>
                    <a:pt x="0" y="0"/>
                  </a:moveTo>
                  <a:lnTo>
                    <a:pt x="2201185" y="2292803"/>
                  </a:lnTo>
                  <a:lnTo>
                    <a:pt x="0" y="1279071"/>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3" name="任意多边形: 形状 12"/>
            <p:cNvSpPr/>
            <p:nvPr/>
          </p:nvSpPr>
          <p:spPr>
            <a:xfrm flipH="1">
              <a:off x="7834235" y="767455"/>
              <a:ext cx="6016889" cy="1279072"/>
            </a:xfrm>
            <a:custGeom>
              <a:avLst/>
              <a:gdLst>
                <a:gd name="connsiteX0" fmla="*/ 639536 w 3497122"/>
                <a:gd name="connsiteY0" fmla="*/ 0 h 1279072"/>
                <a:gd name="connsiteX1" fmla="*/ 645294 w 3497122"/>
                <a:gd name="connsiteY1" fmla="*/ 581 h 1279072"/>
                <a:gd name="connsiteX2" fmla="*/ 645294 w 3497122"/>
                <a:gd name="connsiteY2" fmla="*/ 1 h 1279072"/>
                <a:gd name="connsiteX3" fmla="*/ 3497122 w 3497122"/>
                <a:gd name="connsiteY3" fmla="*/ 1 h 1279072"/>
                <a:gd name="connsiteX4" fmla="*/ 3497122 w 3497122"/>
                <a:gd name="connsiteY4" fmla="*/ 1279072 h 1279072"/>
                <a:gd name="connsiteX5" fmla="*/ 645294 w 3497122"/>
                <a:gd name="connsiteY5" fmla="*/ 1279072 h 1279072"/>
                <a:gd name="connsiteX6" fmla="*/ 645294 w 3497122"/>
                <a:gd name="connsiteY6" fmla="*/ 1278492 h 1279072"/>
                <a:gd name="connsiteX7" fmla="*/ 639536 w 3497122"/>
                <a:gd name="connsiteY7" fmla="*/ 1279072 h 1279072"/>
                <a:gd name="connsiteX8" fmla="*/ 0 w 3497122"/>
                <a:gd name="connsiteY8" fmla="*/ 639536 h 1279072"/>
                <a:gd name="connsiteX9" fmla="*/ 639536 w 3497122"/>
                <a:gd name="connsiteY9" fmla="*/ 0 h 127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122" h="1279072">
                  <a:moveTo>
                    <a:pt x="639536" y="0"/>
                  </a:moveTo>
                  <a:lnTo>
                    <a:pt x="645294" y="581"/>
                  </a:lnTo>
                  <a:lnTo>
                    <a:pt x="645294" y="1"/>
                  </a:lnTo>
                  <a:lnTo>
                    <a:pt x="3497122" y="1"/>
                  </a:lnTo>
                  <a:lnTo>
                    <a:pt x="3497122" y="1279072"/>
                  </a:lnTo>
                  <a:lnTo>
                    <a:pt x="645294" y="1279072"/>
                  </a:lnTo>
                  <a:lnTo>
                    <a:pt x="645294" y="1278492"/>
                  </a:lnTo>
                  <a:lnTo>
                    <a:pt x="639536" y="1279072"/>
                  </a:lnTo>
                  <a:cubicBezTo>
                    <a:pt x="286330" y="1279072"/>
                    <a:pt x="0" y="992742"/>
                    <a:pt x="0" y="639536"/>
                  </a:cubicBezTo>
                  <a:cubicBezTo>
                    <a:pt x="0" y="286330"/>
                    <a:pt x="286330" y="0"/>
                    <a:pt x="639536"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4" name="任意多边形: 形状 13"/>
            <p:cNvSpPr/>
            <p:nvPr/>
          </p:nvSpPr>
          <p:spPr>
            <a:xfrm flipH="1" flipV="1">
              <a:off x="5950498" y="2383981"/>
              <a:ext cx="1883738" cy="1279071"/>
            </a:xfrm>
            <a:custGeom>
              <a:avLst/>
              <a:gdLst>
                <a:gd name="connsiteX0" fmla="*/ 0 w 894445"/>
                <a:gd name="connsiteY0" fmla="*/ 0 h 1279071"/>
                <a:gd name="connsiteX1" fmla="*/ 894445 w 894445"/>
                <a:gd name="connsiteY1" fmla="*/ 0 h 1279071"/>
                <a:gd name="connsiteX2" fmla="*/ 894445 w 894445"/>
                <a:gd name="connsiteY2" fmla="*/ 1279071 h 1279071"/>
                <a:gd name="connsiteX3" fmla="*/ 0 w 894445"/>
                <a:gd name="connsiteY3" fmla="*/ 1279071 h 1279071"/>
                <a:gd name="connsiteX4" fmla="*/ 0 w 894445"/>
                <a:gd name="connsiteY4" fmla="*/ 0 h 1279071"/>
                <a:gd name="connsiteX0-1" fmla="*/ 0 w 894445"/>
                <a:gd name="connsiteY0-2" fmla="*/ 0 h 1279071"/>
                <a:gd name="connsiteX1-3" fmla="*/ 894445 w 894445"/>
                <a:gd name="connsiteY1-4" fmla="*/ 1279071 h 1279071"/>
                <a:gd name="connsiteX2-5" fmla="*/ 0 w 894445"/>
                <a:gd name="connsiteY2-6" fmla="*/ 1279071 h 1279071"/>
                <a:gd name="connsiteX3-7" fmla="*/ 0 w 894445"/>
                <a:gd name="connsiteY3-8" fmla="*/ 0 h 1279071"/>
                <a:gd name="connsiteX0-9" fmla="*/ 0 w 2178960"/>
                <a:gd name="connsiteY0-10" fmla="*/ 0 h 2149928"/>
                <a:gd name="connsiteX1-11" fmla="*/ 2178960 w 2178960"/>
                <a:gd name="connsiteY1-12" fmla="*/ 2149928 h 2149928"/>
                <a:gd name="connsiteX2-13" fmla="*/ 0 w 2178960"/>
                <a:gd name="connsiteY2-14" fmla="*/ 1279071 h 2149928"/>
                <a:gd name="connsiteX3-15" fmla="*/ 0 w 2178960"/>
                <a:gd name="connsiteY3-16" fmla="*/ 0 h 2149928"/>
                <a:gd name="connsiteX0-17" fmla="*/ 0 w 2210710"/>
                <a:gd name="connsiteY0-18" fmla="*/ 0 h 2378528"/>
                <a:gd name="connsiteX1-19" fmla="*/ 2210710 w 2210710"/>
                <a:gd name="connsiteY1-20" fmla="*/ 2378528 h 2378528"/>
                <a:gd name="connsiteX2-21" fmla="*/ 0 w 2210710"/>
                <a:gd name="connsiteY2-22" fmla="*/ 1279071 h 2378528"/>
                <a:gd name="connsiteX3-23" fmla="*/ 0 w 2210710"/>
                <a:gd name="connsiteY3-24" fmla="*/ 0 h 2378528"/>
                <a:gd name="connsiteX0-25" fmla="*/ 0 w 2201185"/>
                <a:gd name="connsiteY0-26" fmla="*/ 0 h 2292803"/>
                <a:gd name="connsiteX1-27" fmla="*/ 2201185 w 2201185"/>
                <a:gd name="connsiteY1-28" fmla="*/ 2292803 h 2292803"/>
                <a:gd name="connsiteX2-29" fmla="*/ 0 w 2201185"/>
                <a:gd name="connsiteY2-30" fmla="*/ 1279071 h 2292803"/>
                <a:gd name="connsiteX3-31" fmla="*/ 0 w 2201185"/>
                <a:gd name="connsiteY3-32" fmla="*/ 0 h 2292803"/>
                <a:gd name="connsiteX0-33" fmla="*/ 0 w 2220235"/>
                <a:gd name="connsiteY0-34" fmla="*/ 0 h 2145165"/>
                <a:gd name="connsiteX1-35" fmla="*/ 2220235 w 2220235"/>
                <a:gd name="connsiteY1-36" fmla="*/ 2145165 h 2145165"/>
                <a:gd name="connsiteX2-37" fmla="*/ 0 w 2220235"/>
                <a:gd name="connsiteY2-38" fmla="*/ 1279071 h 2145165"/>
                <a:gd name="connsiteX3-39" fmla="*/ 0 w 2220235"/>
                <a:gd name="connsiteY3-40" fmla="*/ 0 h 2145165"/>
                <a:gd name="connsiteX0-41" fmla="*/ 0 w 2215472"/>
                <a:gd name="connsiteY0-42" fmla="*/ 0 h 2259465"/>
                <a:gd name="connsiteX1-43" fmla="*/ 2215472 w 2215472"/>
                <a:gd name="connsiteY1-44" fmla="*/ 2259465 h 2259465"/>
                <a:gd name="connsiteX2-45" fmla="*/ 0 w 2215472"/>
                <a:gd name="connsiteY2-46" fmla="*/ 1279071 h 2259465"/>
                <a:gd name="connsiteX3-47" fmla="*/ 0 w 2215472"/>
                <a:gd name="connsiteY3-48" fmla="*/ 0 h 2259465"/>
                <a:gd name="connsiteX0-49" fmla="*/ 0 w 2183722"/>
                <a:gd name="connsiteY0-50" fmla="*/ 0 h 1279071"/>
                <a:gd name="connsiteX1-51" fmla="*/ 2183722 w 2183722"/>
                <a:gd name="connsiteY1-52" fmla="*/ 633865 h 1279071"/>
                <a:gd name="connsiteX2-53" fmla="*/ 0 w 2183722"/>
                <a:gd name="connsiteY2-54" fmla="*/ 1279071 h 1279071"/>
                <a:gd name="connsiteX3-55" fmla="*/ 0 w 2183722"/>
                <a:gd name="connsiteY3-56" fmla="*/ 0 h 1279071"/>
              </a:gdLst>
              <a:ahLst/>
              <a:cxnLst>
                <a:cxn ang="0">
                  <a:pos x="connsiteX0-1" y="connsiteY0-2"/>
                </a:cxn>
                <a:cxn ang="0">
                  <a:pos x="connsiteX1-3" y="connsiteY1-4"/>
                </a:cxn>
                <a:cxn ang="0">
                  <a:pos x="connsiteX2-5" y="connsiteY2-6"/>
                </a:cxn>
                <a:cxn ang="0">
                  <a:pos x="connsiteX3-7" y="connsiteY3-8"/>
                </a:cxn>
              </a:cxnLst>
              <a:rect l="l" t="t" r="r" b="b"/>
              <a:pathLst>
                <a:path w="2183722" h="1279071">
                  <a:moveTo>
                    <a:pt x="0" y="0"/>
                  </a:moveTo>
                  <a:lnTo>
                    <a:pt x="2183722" y="633865"/>
                  </a:lnTo>
                  <a:lnTo>
                    <a:pt x="0" y="1279071"/>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5" name="任意多边形: 形状 14"/>
            <p:cNvSpPr/>
            <p:nvPr/>
          </p:nvSpPr>
          <p:spPr>
            <a:xfrm flipH="1">
              <a:off x="7834236" y="2380580"/>
              <a:ext cx="6016888" cy="1279072"/>
            </a:xfrm>
            <a:custGeom>
              <a:avLst/>
              <a:gdLst>
                <a:gd name="connsiteX0" fmla="*/ 639536 w 3497122"/>
                <a:gd name="connsiteY0" fmla="*/ 0 h 1279072"/>
                <a:gd name="connsiteX1" fmla="*/ 645294 w 3497122"/>
                <a:gd name="connsiteY1" fmla="*/ 581 h 1279072"/>
                <a:gd name="connsiteX2" fmla="*/ 645294 w 3497122"/>
                <a:gd name="connsiteY2" fmla="*/ 1 h 1279072"/>
                <a:gd name="connsiteX3" fmla="*/ 3497122 w 3497122"/>
                <a:gd name="connsiteY3" fmla="*/ 1 h 1279072"/>
                <a:gd name="connsiteX4" fmla="*/ 3497122 w 3497122"/>
                <a:gd name="connsiteY4" fmla="*/ 1279072 h 1279072"/>
                <a:gd name="connsiteX5" fmla="*/ 645294 w 3497122"/>
                <a:gd name="connsiteY5" fmla="*/ 1279072 h 1279072"/>
                <a:gd name="connsiteX6" fmla="*/ 645294 w 3497122"/>
                <a:gd name="connsiteY6" fmla="*/ 1278492 h 1279072"/>
                <a:gd name="connsiteX7" fmla="*/ 639536 w 3497122"/>
                <a:gd name="connsiteY7" fmla="*/ 1279072 h 1279072"/>
                <a:gd name="connsiteX8" fmla="*/ 0 w 3497122"/>
                <a:gd name="connsiteY8" fmla="*/ 639536 h 1279072"/>
                <a:gd name="connsiteX9" fmla="*/ 639536 w 3497122"/>
                <a:gd name="connsiteY9" fmla="*/ 0 h 127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122" h="1279072">
                  <a:moveTo>
                    <a:pt x="639536" y="0"/>
                  </a:moveTo>
                  <a:lnTo>
                    <a:pt x="645294" y="581"/>
                  </a:lnTo>
                  <a:lnTo>
                    <a:pt x="645294" y="1"/>
                  </a:lnTo>
                  <a:lnTo>
                    <a:pt x="3497122" y="1"/>
                  </a:lnTo>
                  <a:lnTo>
                    <a:pt x="3497122" y="1279072"/>
                  </a:lnTo>
                  <a:lnTo>
                    <a:pt x="645294" y="1279072"/>
                  </a:lnTo>
                  <a:lnTo>
                    <a:pt x="645294" y="1278492"/>
                  </a:lnTo>
                  <a:lnTo>
                    <a:pt x="639536" y="1279072"/>
                  </a:lnTo>
                  <a:cubicBezTo>
                    <a:pt x="286330" y="1279072"/>
                    <a:pt x="0" y="992742"/>
                    <a:pt x="0" y="639536"/>
                  </a:cubicBezTo>
                  <a:cubicBezTo>
                    <a:pt x="0" y="286330"/>
                    <a:pt x="286330" y="0"/>
                    <a:pt x="639536"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16" name="任意多边形: 形状 15"/>
            <p:cNvSpPr/>
            <p:nvPr/>
          </p:nvSpPr>
          <p:spPr>
            <a:xfrm flipH="1" flipV="1">
              <a:off x="5923110" y="3020114"/>
              <a:ext cx="1911127" cy="2259465"/>
            </a:xfrm>
            <a:custGeom>
              <a:avLst/>
              <a:gdLst>
                <a:gd name="connsiteX0" fmla="*/ 0 w 894445"/>
                <a:gd name="connsiteY0" fmla="*/ 0 h 1279071"/>
                <a:gd name="connsiteX1" fmla="*/ 894445 w 894445"/>
                <a:gd name="connsiteY1" fmla="*/ 0 h 1279071"/>
                <a:gd name="connsiteX2" fmla="*/ 894445 w 894445"/>
                <a:gd name="connsiteY2" fmla="*/ 1279071 h 1279071"/>
                <a:gd name="connsiteX3" fmla="*/ 0 w 894445"/>
                <a:gd name="connsiteY3" fmla="*/ 1279071 h 1279071"/>
                <a:gd name="connsiteX4" fmla="*/ 0 w 894445"/>
                <a:gd name="connsiteY4" fmla="*/ 0 h 1279071"/>
                <a:gd name="connsiteX0-1" fmla="*/ 0 w 894445"/>
                <a:gd name="connsiteY0-2" fmla="*/ 0 h 1279071"/>
                <a:gd name="connsiteX1-3" fmla="*/ 894445 w 894445"/>
                <a:gd name="connsiteY1-4" fmla="*/ 1279071 h 1279071"/>
                <a:gd name="connsiteX2-5" fmla="*/ 0 w 894445"/>
                <a:gd name="connsiteY2-6" fmla="*/ 1279071 h 1279071"/>
                <a:gd name="connsiteX3-7" fmla="*/ 0 w 894445"/>
                <a:gd name="connsiteY3-8" fmla="*/ 0 h 1279071"/>
                <a:gd name="connsiteX0-9" fmla="*/ 0 w 2178960"/>
                <a:gd name="connsiteY0-10" fmla="*/ 0 h 2149928"/>
                <a:gd name="connsiteX1-11" fmla="*/ 2178960 w 2178960"/>
                <a:gd name="connsiteY1-12" fmla="*/ 2149928 h 2149928"/>
                <a:gd name="connsiteX2-13" fmla="*/ 0 w 2178960"/>
                <a:gd name="connsiteY2-14" fmla="*/ 1279071 h 2149928"/>
                <a:gd name="connsiteX3-15" fmla="*/ 0 w 2178960"/>
                <a:gd name="connsiteY3-16" fmla="*/ 0 h 2149928"/>
                <a:gd name="connsiteX0-17" fmla="*/ 0 w 2210710"/>
                <a:gd name="connsiteY0-18" fmla="*/ 0 h 2378528"/>
                <a:gd name="connsiteX1-19" fmla="*/ 2210710 w 2210710"/>
                <a:gd name="connsiteY1-20" fmla="*/ 2378528 h 2378528"/>
                <a:gd name="connsiteX2-21" fmla="*/ 0 w 2210710"/>
                <a:gd name="connsiteY2-22" fmla="*/ 1279071 h 2378528"/>
                <a:gd name="connsiteX3-23" fmla="*/ 0 w 2210710"/>
                <a:gd name="connsiteY3-24" fmla="*/ 0 h 2378528"/>
                <a:gd name="connsiteX0-25" fmla="*/ 0 w 2201185"/>
                <a:gd name="connsiteY0-26" fmla="*/ 0 h 2292803"/>
                <a:gd name="connsiteX1-27" fmla="*/ 2201185 w 2201185"/>
                <a:gd name="connsiteY1-28" fmla="*/ 2292803 h 2292803"/>
                <a:gd name="connsiteX2-29" fmla="*/ 0 w 2201185"/>
                <a:gd name="connsiteY2-30" fmla="*/ 1279071 h 2292803"/>
                <a:gd name="connsiteX3-31" fmla="*/ 0 w 2201185"/>
                <a:gd name="connsiteY3-32" fmla="*/ 0 h 2292803"/>
                <a:gd name="connsiteX0-33" fmla="*/ 0 w 2220235"/>
                <a:gd name="connsiteY0-34" fmla="*/ 0 h 2145165"/>
                <a:gd name="connsiteX1-35" fmla="*/ 2220235 w 2220235"/>
                <a:gd name="connsiteY1-36" fmla="*/ 2145165 h 2145165"/>
                <a:gd name="connsiteX2-37" fmla="*/ 0 w 2220235"/>
                <a:gd name="connsiteY2-38" fmla="*/ 1279071 h 2145165"/>
                <a:gd name="connsiteX3-39" fmla="*/ 0 w 2220235"/>
                <a:gd name="connsiteY3-40" fmla="*/ 0 h 2145165"/>
                <a:gd name="connsiteX0-41" fmla="*/ 0 w 2215472"/>
                <a:gd name="connsiteY0-42" fmla="*/ 0 h 2259465"/>
                <a:gd name="connsiteX1-43" fmla="*/ 2215472 w 2215472"/>
                <a:gd name="connsiteY1-44" fmla="*/ 2259465 h 2259465"/>
                <a:gd name="connsiteX2-45" fmla="*/ 0 w 2215472"/>
                <a:gd name="connsiteY2-46" fmla="*/ 1279071 h 2259465"/>
                <a:gd name="connsiteX3-47" fmla="*/ 0 w 2215472"/>
                <a:gd name="connsiteY3-48" fmla="*/ 0 h 2259465"/>
              </a:gdLst>
              <a:ahLst/>
              <a:cxnLst>
                <a:cxn ang="0">
                  <a:pos x="connsiteX0-1" y="connsiteY0-2"/>
                </a:cxn>
                <a:cxn ang="0">
                  <a:pos x="connsiteX1-3" y="connsiteY1-4"/>
                </a:cxn>
                <a:cxn ang="0">
                  <a:pos x="connsiteX2-5" y="connsiteY2-6"/>
                </a:cxn>
                <a:cxn ang="0">
                  <a:pos x="connsiteX3-7" y="connsiteY3-8"/>
                </a:cxn>
              </a:cxnLst>
              <a:rect l="l" t="t" r="r" b="b"/>
              <a:pathLst>
                <a:path w="2215472" h="2259465">
                  <a:moveTo>
                    <a:pt x="0" y="0"/>
                  </a:moveTo>
                  <a:lnTo>
                    <a:pt x="2215472" y="2259465"/>
                  </a:lnTo>
                  <a:lnTo>
                    <a:pt x="0" y="1279071"/>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7" name="任意多边形: 形状 16"/>
            <p:cNvSpPr/>
            <p:nvPr/>
          </p:nvSpPr>
          <p:spPr>
            <a:xfrm flipH="1">
              <a:off x="7834236" y="4000510"/>
              <a:ext cx="6016888" cy="1279072"/>
            </a:xfrm>
            <a:custGeom>
              <a:avLst/>
              <a:gdLst>
                <a:gd name="connsiteX0" fmla="*/ 639536 w 3497122"/>
                <a:gd name="connsiteY0" fmla="*/ 0 h 1279072"/>
                <a:gd name="connsiteX1" fmla="*/ 645294 w 3497122"/>
                <a:gd name="connsiteY1" fmla="*/ 581 h 1279072"/>
                <a:gd name="connsiteX2" fmla="*/ 645294 w 3497122"/>
                <a:gd name="connsiteY2" fmla="*/ 1 h 1279072"/>
                <a:gd name="connsiteX3" fmla="*/ 3497122 w 3497122"/>
                <a:gd name="connsiteY3" fmla="*/ 1 h 1279072"/>
                <a:gd name="connsiteX4" fmla="*/ 3497122 w 3497122"/>
                <a:gd name="connsiteY4" fmla="*/ 1279072 h 1279072"/>
                <a:gd name="connsiteX5" fmla="*/ 645294 w 3497122"/>
                <a:gd name="connsiteY5" fmla="*/ 1279072 h 1279072"/>
                <a:gd name="connsiteX6" fmla="*/ 645294 w 3497122"/>
                <a:gd name="connsiteY6" fmla="*/ 1278492 h 1279072"/>
                <a:gd name="connsiteX7" fmla="*/ 639536 w 3497122"/>
                <a:gd name="connsiteY7" fmla="*/ 1279072 h 1279072"/>
                <a:gd name="connsiteX8" fmla="*/ 0 w 3497122"/>
                <a:gd name="connsiteY8" fmla="*/ 639536 h 1279072"/>
                <a:gd name="connsiteX9" fmla="*/ 639536 w 3497122"/>
                <a:gd name="connsiteY9" fmla="*/ 0 h 127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122" h="1279072">
                  <a:moveTo>
                    <a:pt x="639536" y="0"/>
                  </a:moveTo>
                  <a:lnTo>
                    <a:pt x="645294" y="581"/>
                  </a:lnTo>
                  <a:lnTo>
                    <a:pt x="645294" y="1"/>
                  </a:lnTo>
                  <a:lnTo>
                    <a:pt x="3497122" y="1"/>
                  </a:lnTo>
                  <a:lnTo>
                    <a:pt x="3497122" y="1279072"/>
                  </a:lnTo>
                  <a:lnTo>
                    <a:pt x="645294" y="1279072"/>
                  </a:lnTo>
                  <a:lnTo>
                    <a:pt x="645294" y="1278492"/>
                  </a:lnTo>
                  <a:lnTo>
                    <a:pt x="639536" y="1279072"/>
                  </a:lnTo>
                  <a:cubicBezTo>
                    <a:pt x="286330" y="1279072"/>
                    <a:pt x="0" y="992742"/>
                    <a:pt x="0" y="639536"/>
                  </a:cubicBezTo>
                  <a:cubicBezTo>
                    <a:pt x="0" y="286330"/>
                    <a:pt x="286330" y="0"/>
                    <a:pt x="639536"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25" name="椭圆 24"/>
            <p:cNvSpPr/>
            <p:nvPr/>
          </p:nvSpPr>
          <p:spPr>
            <a:xfrm>
              <a:off x="4617631" y="1717233"/>
              <a:ext cx="2612571" cy="26125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040097" y="913426"/>
              <a:ext cx="5647185" cy="1164553"/>
            </a:xfrm>
            <a:prstGeom prst="rect">
              <a:avLst/>
            </a:prstGeom>
            <a:noFill/>
          </p:spPr>
          <p:txBody>
            <a:bodyPr wrap="square" rtlCol="0">
              <a:spAutoFit/>
            </a:bodyPr>
            <a:lstStyle/>
            <a:p>
              <a:r>
                <a:rPr lang="zh-CN" altLang="en-US" b="1" i="0" dirty="0">
                  <a:solidFill>
                    <a:srgbClr val="000000"/>
                  </a:solidFill>
                  <a:effectLst/>
                  <a:latin typeface="微软雅黑" panose="020B0503020204020204" pitchFamily="34" charset="-122"/>
                  <a:ea typeface="微软雅黑" panose="020B0503020204020204" pitchFamily="34" charset="-122"/>
                </a:rPr>
                <a:t>实现了</a:t>
              </a:r>
              <a:r>
                <a:rPr lang="en-US" altLang="zh-CN" b="1" i="0" dirty="0">
                  <a:solidFill>
                    <a:srgbClr val="000000"/>
                  </a:solidFill>
                  <a:effectLst/>
                  <a:latin typeface="微软雅黑" panose="020B0503020204020204" pitchFamily="34" charset="-122"/>
                  <a:ea typeface="微软雅黑" panose="020B0503020204020204" pitchFamily="34" charset="-122"/>
                </a:rPr>
                <a:t>70</a:t>
              </a:r>
              <a:r>
                <a:rPr lang="zh-CN" altLang="en-US" b="1" i="0" dirty="0">
                  <a:solidFill>
                    <a:srgbClr val="000000"/>
                  </a:solidFill>
                  <a:effectLst/>
                  <a:latin typeface="微软雅黑" panose="020B0503020204020204" pitchFamily="34" charset="-122"/>
                  <a:ea typeface="微软雅黑" panose="020B0503020204020204" pitchFamily="34" charset="-122"/>
                </a:rPr>
                <a:t>万千瓦水电机组自主设计、制造和安装能力，掌握了发电机全空冷等核心技术</a:t>
              </a:r>
              <a:endParaRPr lang="en-US" altLang="zh-CN" b="1" i="0" dirty="0">
                <a:solidFill>
                  <a:srgbClr val="000000"/>
                </a:solidFill>
                <a:effectLst/>
                <a:latin typeface="微软雅黑" panose="020B0503020204020204" pitchFamily="34" charset="-122"/>
                <a:ea typeface="微软雅黑" panose="020B0503020204020204" pitchFamily="34" charset="-122"/>
              </a:endParaRPr>
            </a:p>
          </p:txBody>
        </p:sp>
        <p:sp>
          <p:nvSpPr>
            <p:cNvPr id="20" name="文本框 19"/>
            <p:cNvSpPr txBox="1"/>
            <p:nvPr/>
          </p:nvSpPr>
          <p:spPr>
            <a:xfrm>
              <a:off x="8040097" y="2526551"/>
              <a:ext cx="5647185" cy="1164553"/>
            </a:xfrm>
            <a:prstGeom prst="rect">
              <a:avLst/>
            </a:prstGeom>
            <a:noFill/>
          </p:spPr>
          <p:txBody>
            <a:bodyPr wrap="square" rtlCol="0">
              <a:spAutoFit/>
            </a:bodyPr>
            <a:lstStyle/>
            <a:p>
              <a:r>
                <a:rPr lang="zh-CN" altLang="en-US" b="1" i="0" dirty="0">
                  <a:solidFill>
                    <a:srgbClr val="000000"/>
                  </a:solidFill>
                  <a:effectLst/>
                  <a:latin typeface="微软雅黑" panose="020B0503020204020204" pitchFamily="34" charset="-122"/>
                  <a:ea typeface="微软雅黑" panose="020B0503020204020204" pitchFamily="34" charset="-122"/>
                </a:rPr>
                <a:t>成功开发了在国际工程项目管理领域处于领先水平的“三峡工程管理信息系统（</a:t>
              </a:r>
              <a:r>
                <a:rPr lang="en-US" altLang="zh-CN" b="1" i="0" dirty="0">
                  <a:solidFill>
                    <a:srgbClr val="000000"/>
                  </a:solidFill>
                  <a:effectLst/>
                  <a:latin typeface="微软雅黑" panose="020B0503020204020204" pitchFamily="34" charset="-122"/>
                  <a:ea typeface="微软雅黑" panose="020B0503020204020204" pitchFamily="34" charset="-122"/>
                </a:rPr>
                <a:t>TGPMS</a:t>
              </a:r>
              <a:r>
                <a:rPr lang="zh-CN" altLang="en-US" b="1" i="0" dirty="0">
                  <a:solidFill>
                    <a:srgbClr val="000000"/>
                  </a:solidFill>
                  <a:effectLst/>
                  <a:latin typeface="微软雅黑" panose="020B0503020204020204" pitchFamily="34" charset="-122"/>
                  <a:ea typeface="微软雅黑" panose="020B0503020204020204" pitchFamily="34" charset="-122"/>
                </a:rPr>
                <a:t>）”</a:t>
              </a:r>
              <a:endParaRPr lang="en-US" altLang="zh-CN" b="1" dirty="0">
                <a:solidFill>
                  <a:srgbClr val="333333"/>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019087" y="4115029"/>
              <a:ext cx="5647185" cy="1164553"/>
            </a:xfrm>
            <a:prstGeom prst="rect">
              <a:avLst/>
            </a:prstGeom>
            <a:noFill/>
          </p:spPr>
          <p:txBody>
            <a:bodyPr wrap="square" rtlCol="0">
              <a:spAutoFit/>
            </a:bodyPr>
            <a:lstStyle/>
            <a:p>
              <a:r>
                <a:rPr lang="zh-CN" altLang="en-US" b="1" i="0" dirty="0">
                  <a:solidFill>
                    <a:srgbClr val="000000"/>
                  </a:solidFill>
                  <a:effectLst/>
                  <a:latin typeface="微软雅黑" panose="020B0503020204020204" pitchFamily="34" charset="-122"/>
                  <a:ea typeface="微软雅黑" panose="020B0503020204020204" pitchFamily="34" charset="-122"/>
                </a:rPr>
                <a:t>并取得了控制爆破、岩体锚固、高水头船闸水力学、超大规模人字门制造安装等几十项重大船闸技术突破</a:t>
              </a:r>
              <a:endParaRPr lang="en-US" altLang="zh-CN" b="1" i="0" dirty="0">
                <a:solidFill>
                  <a:srgbClr val="000000"/>
                </a:solidFill>
                <a:effectLst/>
                <a:latin typeface="微软雅黑" panose="020B0503020204020204" pitchFamily="34" charset="-122"/>
                <a:ea typeface="微软雅黑" panose="020B0503020204020204" pitchFamily="34" charset="-122"/>
              </a:endParaRPr>
            </a:p>
          </p:txBody>
        </p:sp>
      </p:grpSp>
      <p:sp>
        <p:nvSpPr>
          <p:cNvPr id="4" name="文本框 3"/>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3</a:t>
            </a:r>
            <a:endParaRPr lang="zh-CN" altLang="en-US" sz="3600" b="1" dirty="0">
              <a:solidFill>
                <a:schemeClr val="bg1"/>
              </a:solidFill>
              <a:latin typeface="微软雅黑" panose="020B0503020204020204" pitchFamily="34" charset="-122"/>
            </a:endParaRPr>
          </a:p>
        </p:txBody>
      </p:sp>
      <p:sp>
        <p:nvSpPr>
          <p:cNvPr id="3" name="文本框 2"/>
          <p:cNvSpPr txBox="1"/>
          <p:nvPr/>
        </p:nvSpPr>
        <p:spPr>
          <a:xfrm>
            <a:off x="292621" y="3414254"/>
            <a:ext cx="1620957" cy="523220"/>
          </a:xfrm>
          <a:prstGeom prst="rect">
            <a:avLst/>
          </a:prstGeom>
          <a:noFill/>
        </p:spPr>
        <p:txBody>
          <a:bodyPr wrap="none" rtlCol="0">
            <a:spAutoFit/>
          </a:bodyPr>
          <a:lstStyle/>
          <a:p>
            <a:r>
              <a:rPr lang="zh-CN" altLang="en-US" sz="2800" b="1" dirty="0">
                <a:solidFill>
                  <a:schemeClr val="bg1"/>
                </a:solidFill>
              </a:rPr>
              <a:t>三峡工程</a:t>
            </a:r>
            <a:endParaRPr lang="zh-CN" altLang="en-US" sz="2800" dirty="0">
              <a:solidFill>
                <a:schemeClr val="bg1"/>
              </a:solidFill>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17485" y="1100186"/>
            <a:ext cx="1957163" cy="195716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7477904" y="1100186"/>
            <a:ext cx="1945277" cy="195716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1704" y="3296672"/>
            <a:ext cx="4101668" cy="241922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slow" p14:dur="2000" advTm="30124"/>
    </mc:Choice>
    <mc:Fallback>
      <p:transition spd="slow" advTm="3012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航天工程案例</a:t>
            </a:r>
            <a:endParaRPr lang="zh-CN" altLang="en-US" dirty="0"/>
          </a:p>
        </p:txBody>
      </p:sp>
      <p:sp>
        <p:nvSpPr>
          <p:cNvPr id="3" name="文本框 2"/>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3</a:t>
            </a:r>
            <a:endParaRPr lang="zh-CN" altLang="en-US" sz="3600" b="1" dirty="0">
              <a:solidFill>
                <a:schemeClr val="bg1"/>
              </a:solidFill>
              <a:latin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62309" y="1308016"/>
            <a:ext cx="3243989" cy="2191561"/>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269" y="4422928"/>
            <a:ext cx="3520658" cy="1699818"/>
          </a:xfrm>
          <a:prstGeom prst="rect">
            <a:avLst/>
          </a:prstGeom>
        </p:spPr>
      </p:pic>
      <p:grpSp>
        <p:nvGrpSpPr>
          <p:cNvPr id="7" name="组合 6"/>
          <p:cNvGrpSpPr/>
          <p:nvPr/>
        </p:nvGrpSpPr>
        <p:grpSpPr>
          <a:xfrm>
            <a:off x="197104" y="1786319"/>
            <a:ext cx="8318164" cy="4027043"/>
            <a:chOff x="1153008" y="1301397"/>
            <a:chExt cx="10237220" cy="4992927"/>
          </a:xfrm>
        </p:grpSpPr>
        <p:grpSp>
          <p:nvGrpSpPr>
            <p:cNvPr id="8" name="组合 7"/>
            <p:cNvGrpSpPr/>
            <p:nvPr/>
          </p:nvGrpSpPr>
          <p:grpSpPr>
            <a:xfrm>
              <a:off x="1153008" y="2484036"/>
              <a:ext cx="2362200" cy="2362200"/>
              <a:chOff x="1657350" y="2533650"/>
              <a:chExt cx="2362200" cy="2362200"/>
            </a:xfrm>
          </p:grpSpPr>
          <p:sp>
            <p:nvSpPr>
              <p:cNvPr id="23" name="椭圆 22"/>
              <p:cNvSpPr/>
              <p:nvPr/>
            </p:nvSpPr>
            <p:spPr>
              <a:xfrm>
                <a:off x="1657350" y="2533650"/>
                <a:ext cx="2362200" cy="23622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sz="1200" b="1">
                  <a:solidFill>
                    <a:srgbClr val="FFFFFF"/>
                  </a:solidFill>
                  <a:cs typeface="+mn-ea"/>
                  <a:sym typeface="+mn-lt"/>
                </a:endParaRPr>
              </a:p>
            </p:txBody>
          </p:sp>
          <p:sp>
            <p:nvSpPr>
              <p:cNvPr id="24" name="椭圆 23"/>
              <p:cNvSpPr/>
              <p:nvPr/>
            </p:nvSpPr>
            <p:spPr>
              <a:xfrm>
                <a:off x="2039313" y="2913464"/>
                <a:ext cx="1627720" cy="1659250"/>
              </a:xfrm>
              <a:prstGeom prst="ellipse">
                <a:avLst/>
              </a:prstGeom>
              <a:solidFill>
                <a:srgbClr val="FFFFFF"/>
              </a:solidFill>
            </p:spPr>
            <p:txBody>
              <a:bodyPr wrap="none" lIns="108000" tIns="108000" rIns="108000" bIns="108000" rtlCol="0" anchor="ctr" anchorCtr="0">
                <a:noAutofit/>
              </a:bodyPr>
              <a:lstStyle/>
              <a:p>
                <a:pPr algn="ctr"/>
                <a:r>
                  <a:rPr lang="zh-CN" altLang="en-US" sz="2800" b="1" dirty="0">
                    <a:latin typeface="微软雅黑" panose="020B0503020204020204" pitchFamily="34" charset="-122"/>
                    <a:ea typeface="微软雅黑" panose="020B0503020204020204" pitchFamily="34" charset="-122"/>
                    <a:cs typeface="+mn-ea"/>
                    <a:sym typeface="+mn-lt"/>
                  </a:rPr>
                  <a:t>天宫</a:t>
                </a:r>
                <a:endParaRPr lang="en-US" altLang="zh-CN" sz="2800" b="1" dirty="0">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p:nvGrpSpPr>
          <p:grpSpPr>
            <a:xfrm>
              <a:off x="4666496" y="1301397"/>
              <a:ext cx="6723732" cy="4992927"/>
              <a:chOff x="4666496" y="1301397"/>
              <a:chExt cx="6723732" cy="4992927"/>
            </a:xfrm>
          </p:grpSpPr>
          <p:grpSp>
            <p:nvGrpSpPr>
              <p:cNvPr id="14" name="组合 13"/>
              <p:cNvGrpSpPr/>
              <p:nvPr/>
            </p:nvGrpSpPr>
            <p:grpSpPr>
              <a:xfrm>
                <a:off x="4666496" y="1301397"/>
                <a:ext cx="6723732" cy="1411237"/>
                <a:chOff x="4810125" y="1166123"/>
                <a:chExt cx="6723732" cy="1411237"/>
              </a:xfrm>
            </p:grpSpPr>
            <p:sp>
              <p:nvSpPr>
                <p:cNvPr id="21" name="矩形: 圆角 20"/>
                <p:cNvSpPr/>
                <p:nvPr/>
              </p:nvSpPr>
              <p:spPr>
                <a:xfrm>
                  <a:off x="4810125" y="1571935"/>
                  <a:ext cx="2055892" cy="552450"/>
                </a:xfrm>
                <a:prstGeom prst="roundRect">
                  <a:avLst>
                    <a:gd name="adj" fmla="val 50000"/>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square" lIns="0" tIns="0" rIns="0" bIns="0" rtlCol="0" anchor="ctr" anchorCtr="0">
                  <a:normAutofit/>
                </a:bodyPr>
                <a:lstStyle/>
                <a:p>
                  <a:pPr algn="ctr"/>
                  <a:r>
                    <a:rPr kumimoji="1" lang="zh-CN" altLang="en-US" b="1" dirty="0">
                      <a:solidFill>
                        <a:schemeClr val="bg1"/>
                      </a:solidFill>
                      <a:latin typeface="微软雅黑" panose="020B0503020204020204" pitchFamily="34" charset="-122"/>
                      <a:ea typeface="微软雅黑" panose="020B0503020204020204" pitchFamily="34" charset="-122"/>
                      <a:cs typeface="+mn-ea"/>
                      <a:sym typeface="+mn-lt"/>
                    </a:rPr>
                    <a:t>保障技术</a:t>
                  </a:r>
                  <a:endParaRPr kumimoji="1" lang="en-US" altLang="zh-CN"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6940545" y="1166123"/>
                  <a:ext cx="4593312" cy="1411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b="1" i="0" dirty="0">
                      <a:solidFill>
                        <a:srgbClr val="222222"/>
                      </a:solidFill>
                      <a:effectLst/>
                      <a:latin typeface="Arial" panose="020B0604020202020204" pitchFamily="34" charset="0"/>
                    </a:rPr>
                    <a:t>航天员长期在轨驻留的生活和工作保障技术</a:t>
                  </a:r>
                  <a:endParaRPr lang="en-US" altLang="zh-CN" b="1" i="0" dirty="0">
                    <a:solidFill>
                      <a:srgbClr val="222222"/>
                    </a:solidFill>
                    <a:effectLst/>
                    <a:latin typeface="Arial" panose="020B0604020202020204" pitchFamily="34" charset="0"/>
                  </a:endParaRPr>
                </a:p>
                <a:p>
                  <a:pPr>
                    <a:lnSpc>
                      <a:spcPct val="150000"/>
                    </a:lnSpc>
                  </a:pPr>
                  <a:r>
                    <a:rPr lang="zh-CN" altLang="en-US" b="1" i="0" dirty="0">
                      <a:solidFill>
                        <a:srgbClr val="222222"/>
                      </a:solidFill>
                      <a:effectLst/>
                      <a:latin typeface="Arial" panose="020B0604020202020204" pitchFamily="34" charset="0"/>
                    </a:rPr>
                    <a:t>再生式环境控制和生命保障技术</a:t>
                  </a:r>
                  <a:endParaRPr lang="en-US" altLang="zh-CN" sz="1400" b="1" i="0" dirty="0">
                    <a:solidFill>
                      <a:srgbClr val="222222"/>
                    </a:solidFill>
                    <a:effectLst/>
                    <a:latin typeface="Arial" panose="020B0604020202020204" pitchFamily="34" charset="0"/>
                  </a:endParaRPr>
                </a:p>
              </p:txBody>
            </p:sp>
          </p:grpSp>
          <p:grpSp>
            <p:nvGrpSpPr>
              <p:cNvPr id="15" name="组合 14"/>
              <p:cNvGrpSpPr/>
              <p:nvPr/>
            </p:nvGrpSpPr>
            <p:grpSpPr>
              <a:xfrm>
                <a:off x="4666496" y="3287129"/>
                <a:ext cx="6649204" cy="724364"/>
                <a:chOff x="4810125" y="2635699"/>
                <a:chExt cx="6649204" cy="724364"/>
              </a:xfrm>
            </p:grpSpPr>
            <p:sp>
              <p:nvSpPr>
                <p:cNvPr id="19" name="矩形: 圆角 18"/>
                <p:cNvSpPr/>
                <p:nvPr/>
              </p:nvSpPr>
              <p:spPr>
                <a:xfrm>
                  <a:off x="4810125" y="2730127"/>
                  <a:ext cx="2055892" cy="552450"/>
                </a:xfrm>
                <a:prstGeom prst="roundRect">
                  <a:avLst>
                    <a:gd name="adj" fmla="val 50000"/>
                  </a:avLst>
                </a:prstGeom>
                <a:gradFill>
                  <a:gsLst>
                    <a:gs pos="0">
                      <a:schemeClr val="accent2">
                        <a:lumMod val="60000"/>
                        <a:lumOff val="40000"/>
                      </a:schemeClr>
                    </a:gs>
                    <a:gs pos="50000">
                      <a:schemeClr val="accent2"/>
                    </a:gs>
                  </a:gsLst>
                  <a:lin ang="2700000" scaled="1"/>
                </a:gradFill>
                <a:effectLst>
                  <a:outerShdw blurRad="177800" dist="152400" dir="2700000" algn="ctr" rotWithShape="0">
                    <a:schemeClr val="tx2">
                      <a:alpha val="20000"/>
                    </a:schemeClr>
                  </a:outerShdw>
                </a:effectLst>
              </p:spPr>
              <p:txBody>
                <a:bodyPr wrap="square" lIns="0" tIns="0" rIns="0" bIns="0" rtlCol="0" anchor="ctr" anchorCtr="0">
                  <a:noAutofit/>
                </a:bodyPr>
                <a:lstStyle/>
                <a:p>
                  <a:pPr algn="ctr"/>
                  <a:r>
                    <a:rPr kumimoji="1" lang="zh-CN" altLang="en-US" b="1" dirty="0">
                      <a:solidFill>
                        <a:schemeClr val="bg1"/>
                      </a:solidFill>
                      <a:latin typeface="微软雅黑" panose="020B0503020204020204" pitchFamily="34" charset="-122"/>
                      <a:ea typeface="微软雅黑" panose="020B0503020204020204" pitchFamily="34" charset="-122"/>
                      <a:cs typeface="+mn-ea"/>
                      <a:sym typeface="+mn-lt"/>
                    </a:rPr>
                    <a:t>能源技术</a:t>
                  </a:r>
                  <a:endParaRPr kumimoji="1" lang="en-US" altLang="zh-CN"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6866017" y="2635699"/>
                  <a:ext cx="4593312" cy="724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zh-CN" altLang="en-US" b="1" dirty="0">
                      <a:solidFill>
                        <a:srgbClr val="222222"/>
                      </a:solidFill>
                      <a:latin typeface="Arial" panose="020B0604020202020204" pitchFamily="34" charset="0"/>
                    </a:rPr>
                    <a:t>太空“翅膀”</a:t>
                  </a:r>
                  <a:r>
                    <a:rPr lang="en-US" altLang="zh-CN" b="1" dirty="0">
                      <a:solidFill>
                        <a:srgbClr val="222222"/>
                      </a:solidFill>
                      <a:latin typeface="Arial" panose="020B0604020202020204" pitchFamily="34" charset="0"/>
                    </a:rPr>
                    <a:t>——</a:t>
                  </a:r>
                  <a:r>
                    <a:rPr lang="zh-CN" altLang="en-US" b="1" dirty="0">
                      <a:solidFill>
                        <a:srgbClr val="222222"/>
                      </a:solidFill>
                      <a:latin typeface="Arial" panose="020B0604020202020204" pitchFamily="34" charset="0"/>
                    </a:rPr>
                    <a:t>柔性太阳电池阵</a:t>
                  </a:r>
                  <a:endParaRPr lang="zh-CN" altLang="en-US" b="1" dirty="0">
                    <a:solidFill>
                      <a:srgbClr val="222222"/>
                    </a:solidFill>
                    <a:latin typeface="Arial" panose="020B0604020202020204" pitchFamily="34" charset="0"/>
                    <a:sym typeface="+mn-lt"/>
                  </a:endParaRPr>
                </a:p>
              </p:txBody>
            </p:sp>
          </p:grpSp>
          <p:grpSp>
            <p:nvGrpSpPr>
              <p:cNvPr id="16" name="组合 15"/>
              <p:cNvGrpSpPr/>
              <p:nvPr/>
            </p:nvGrpSpPr>
            <p:grpSpPr>
              <a:xfrm>
                <a:off x="4666496" y="4539650"/>
                <a:ext cx="6649204" cy="1754674"/>
                <a:chOff x="4810125" y="3372064"/>
                <a:chExt cx="6649204" cy="1754674"/>
              </a:xfrm>
            </p:grpSpPr>
            <p:sp>
              <p:nvSpPr>
                <p:cNvPr id="17" name="矩形: 圆角 16"/>
                <p:cNvSpPr/>
                <p:nvPr/>
              </p:nvSpPr>
              <p:spPr>
                <a:xfrm>
                  <a:off x="4810125" y="3901988"/>
                  <a:ext cx="2055892" cy="552450"/>
                </a:xfrm>
                <a:prstGeom prst="roundRect">
                  <a:avLst>
                    <a:gd name="adj" fmla="val 50000"/>
                  </a:avLst>
                </a:prstGeom>
                <a:gradFill>
                  <a:gsLst>
                    <a:gs pos="0">
                      <a:schemeClr val="accent1">
                        <a:lumMod val="60000"/>
                        <a:lumOff val="40000"/>
                      </a:schemeClr>
                    </a:gs>
                    <a:gs pos="50000">
                      <a:schemeClr val="accent1"/>
                    </a:gs>
                  </a:gsLst>
                  <a:lin ang="2700000" scaled="1"/>
                </a:gradFill>
                <a:effectLst>
                  <a:outerShdw blurRad="177800" dist="152400" dir="2700000" algn="ctr" rotWithShape="0">
                    <a:schemeClr val="accent1">
                      <a:alpha val="20000"/>
                    </a:schemeClr>
                  </a:outerShdw>
                </a:effectLst>
              </p:spPr>
              <p:txBody>
                <a:bodyPr wrap="square" lIns="0" tIns="0" rIns="0" bIns="0" rtlCol="0" anchor="ctr" anchorCtr="0">
                  <a:noAutofit/>
                </a:bodyPr>
                <a:lstStyle/>
                <a:p>
                  <a:pPr algn="ctr"/>
                  <a:r>
                    <a:rPr kumimoji="1" lang="zh-CN" altLang="en-US" b="1" dirty="0">
                      <a:solidFill>
                        <a:schemeClr val="bg1"/>
                      </a:solidFill>
                      <a:latin typeface="微软雅黑" panose="020B0503020204020204" pitchFamily="34" charset="-122"/>
                      <a:ea typeface="微软雅黑" panose="020B0503020204020204" pitchFamily="34" charset="-122"/>
                      <a:cs typeface="+mn-ea"/>
                      <a:sym typeface="+mn-lt"/>
                    </a:rPr>
                    <a:t>飞控技术</a:t>
                  </a:r>
                  <a:endParaRPr kumimoji="1" lang="en-US" altLang="zh-CN"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6866017" y="3372064"/>
                  <a:ext cx="4593312" cy="1754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50000"/>
                    </a:lnSpc>
                  </a:pPr>
                  <a:r>
                    <a:rPr lang="zh-CN" altLang="en-US" b="1" dirty="0">
                      <a:solidFill>
                        <a:srgbClr val="222222"/>
                      </a:solidFill>
                      <a:latin typeface="Arial" panose="020B0604020202020204" pitchFamily="34" charset="0"/>
                    </a:rPr>
                    <a:t>快速交会对接和撤离返回、自动任务规划、复杂构型航天器精密定轨和预报、机械臂遥操作控制等</a:t>
                  </a:r>
                  <a:endParaRPr lang="zh-CN" altLang="en-US" b="1" dirty="0">
                    <a:solidFill>
                      <a:srgbClr val="222222"/>
                    </a:solidFill>
                    <a:latin typeface="Arial" panose="020B0604020202020204" pitchFamily="34" charset="0"/>
                    <a:sym typeface="+mn-lt"/>
                  </a:endParaRPr>
                </a:p>
              </p:txBody>
            </p:sp>
          </p:grpSp>
        </p:grpSp>
        <p:grpSp>
          <p:nvGrpSpPr>
            <p:cNvPr id="10" name="组合 9"/>
            <p:cNvGrpSpPr/>
            <p:nvPr/>
          </p:nvGrpSpPr>
          <p:grpSpPr>
            <a:xfrm>
              <a:off x="3304421" y="1988457"/>
              <a:ext cx="1277104" cy="3353357"/>
              <a:chOff x="3304421" y="1988457"/>
              <a:chExt cx="1277104" cy="3353357"/>
            </a:xfrm>
          </p:grpSpPr>
          <p:cxnSp>
            <p:nvCxnSpPr>
              <p:cNvPr id="11" name="直接箭头连接符 10"/>
              <p:cNvCxnSpPr/>
              <p:nvPr/>
            </p:nvCxnSpPr>
            <p:spPr>
              <a:xfrm flipV="1">
                <a:off x="3304421" y="1988457"/>
                <a:ext cx="1133475" cy="875393"/>
              </a:xfrm>
              <a:prstGeom prst="straightConnector1">
                <a:avLst/>
              </a:prstGeom>
              <a:ln w="76200">
                <a:solidFill>
                  <a:schemeClr val="tx2">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609220" y="3665136"/>
                <a:ext cx="972305" cy="0"/>
              </a:xfrm>
              <a:prstGeom prst="straightConnector1">
                <a:avLst/>
              </a:prstGeom>
              <a:ln w="76200">
                <a:solidFill>
                  <a:schemeClr val="tx2">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304421" y="4466421"/>
                <a:ext cx="1133475" cy="875393"/>
              </a:xfrm>
              <a:prstGeom prst="straightConnector1">
                <a:avLst/>
              </a:prstGeom>
              <a:ln w="76200">
                <a:solidFill>
                  <a:schemeClr val="tx2">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Tm="10204"/>
    </mc:Choice>
    <mc:Fallback>
      <p:transition spd="slow" advTm="1020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746954" y="3000270"/>
            <a:ext cx="7148155" cy="857460"/>
            <a:chOff x="5588007" y="1590635"/>
            <a:chExt cx="7148155" cy="857460"/>
          </a:xfrm>
        </p:grpSpPr>
        <p:sp>
          <p:nvSpPr>
            <p:cNvPr id="19" name="文本框 18"/>
            <p:cNvSpPr txBox="1"/>
            <p:nvPr/>
          </p:nvSpPr>
          <p:spPr>
            <a:xfrm>
              <a:off x="6549853" y="1696200"/>
              <a:ext cx="6186309"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科技观的精神内涵及社会价值</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4</a:t>
              </a:r>
              <a:endParaRPr lang="zh-CN" altLang="en-US" sz="4000" b="1" dirty="0">
                <a:latin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4652"/>
    </mc:Choice>
    <mc:Fallback>
      <p:transition spd="slow" advTm="46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73583" y="1505064"/>
            <a:ext cx="4783631" cy="3437441"/>
          </a:xfrm>
          <a:prstGeom prst="rect">
            <a:avLst/>
          </a:prstGeom>
        </p:spPr>
      </p:pic>
      <p:sp>
        <p:nvSpPr>
          <p:cNvPr id="2" name="标题 1"/>
          <p:cNvSpPr>
            <a:spLocks noGrp="1"/>
          </p:cNvSpPr>
          <p:nvPr>
            <p:ph type="title"/>
          </p:nvPr>
        </p:nvSpPr>
        <p:spPr>
          <a:xfrm>
            <a:off x="1606550" y="211857"/>
            <a:ext cx="8643848" cy="480131"/>
          </a:xfrm>
        </p:spPr>
        <p:txBody>
          <a:bodyPr/>
          <a:lstStyle/>
          <a:p>
            <a:pPr eaLnBrk="1" fontAlgn="auto" hangingPunct="1">
              <a:spcBef>
                <a:spcPts val="0"/>
              </a:spcBef>
              <a:spcAft>
                <a:spcPts val="0"/>
              </a:spcAft>
              <a:defRPr/>
            </a:pPr>
            <a:r>
              <a:rPr lang="zh-CN" altLang="en-US" sz="2800" b="1" dirty="0">
                <a:sym typeface="+mn-lt"/>
              </a:rPr>
              <a:t>科学精神与社会价值启示</a:t>
            </a:r>
            <a:endParaRPr lang="zh-CN" altLang="en-US" sz="2800" b="1" dirty="0">
              <a:sym typeface="+mn-lt"/>
            </a:endParaRPr>
          </a:p>
        </p:txBody>
      </p:sp>
      <p:sp>
        <p:nvSpPr>
          <p:cNvPr id="3" name="文本框 2"/>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4</a:t>
            </a:r>
            <a:endParaRPr lang="zh-CN" altLang="en-US" sz="3600" b="1" dirty="0">
              <a:solidFill>
                <a:schemeClr val="bg1"/>
              </a:solidFill>
              <a:latin typeface="微软雅黑" panose="020B0503020204020204" pitchFamily="34" charset="-122"/>
            </a:endParaRPr>
          </a:p>
        </p:txBody>
      </p:sp>
      <p:grpSp>
        <p:nvGrpSpPr>
          <p:cNvPr id="20" name="组合 19"/>
          <p:cNvGrpSpPr/>
          <p:nvPr/>
        </p:nvGrpSpPr>
        <p:grpSpPr>
          <a:xfrm>
            <a:off x="5851244" y="2208114"/>
            <a:ext cx="481013" cy="484188"/>
            <a:chOff x="3451226" y="3190881"/>
            <a:chExt cx="481013" cy="484188"/>
          </a:xfrm>
          <a:solidFill>
            <a:schemeClr val="bg1"/>
          </a:solidFill>
        </p:grpSpPr>
        <p:sp>
          <p:nvSpPr>
            <p:cNvPr id="21" name="Freeform 98"/>
            <p:cNvSpPr/>
            <p:nvPr/>
          </p:nvSpPr>
          <p:spPr bwMode="auto">
            <a:xfrm>
              <a:off x="3451226" y="3381381"/>
              <a:ext cx="481013" cy="293688"/>
            </a:xfrm>
            <a:custGeom>
              <a:avLst/>
              <a:gdLst>
                <a:gd name="T0" fmla="*/ 126 w 128"/>
                <a:gd name="T1" fmla="*/ 0 h 78"/>
                <a:gd name="T2" fmla="*/ 123 w 128"/>
                <a:gd name="T3" fmla="*/ 2 h 78"/>
                <a:gd name="T4" fmla="*/ 123 w 128"/>
                <a:gd name="T5" fmla="*/ 52 h 78"/>
                <a:gd name="T6" fmla="*/ 8 w 128"/>
                <a:gd name="T7" fmla="*/ 52 h 78"/>
                <a:gd name="T8" fmla="*/ 25 w 128"/>
                <a:gd name="T9" fmla="*/ 35 h 78"/>
                <a:gd name="T10" fmla="*/ 26 w 128"/>
                <a:gd name="T11" fmla="*/ 33 h 78"/>
                <a:gd name="T12" fmla="*/ 25 w 128"/>
                <a:gd name="T13" fmla="*/ 32 h 78"/>
                <a:gd name="T14" fmla="*/ 23 w 128"/>
                <a:gd name="T15" fmla="*/ 31 h 78"/>
                <a:gd name="T16" fmla="*/ 22 w 128"/>
                <a:gd name="T17" fmla="*/ 32 h 78"/>
                <a:gd name="T18" fmla="*/ 1 w 128"/>
                <a:gd name="T19" fmla="*/ 53 h 78"/>
                <a:gd name="T20" fmla="*/ 1 w 128"/>
                <a:gd name="T21" fmla="*/ 56 h 78"/>
                <a:gd name="T22" fmla="*/ 22 w 128"/>
                <a:gd name="T23" fmla="*/ 77 h 78"/>
                <a:gd name="T24" fmla="*/ 25 w 128"/>
                <a:gd name="T25" fmla="*/ 77 h 78"/>
                <a:gd name="T26" fmla="*/ 25 w 128"/>
                <a:gd name="T27" fmla="*/ 73 h 78"/>
                <a:gd name="T28" fmla="*/ 8 w 128"/>
                <a:gd name="T29" fmla="*/ 56 h 78"/>
                <a:gd name="T30" fmla="*/ 122 w 128"/>
                <a:gd name="T31" fmla="*/ 56 h 78"/>
                <a:gd name="T32" fmla="*/ 128 w 128"/>
                <a:gd name="T33" fmla="*/ 50 h 78"/>
                <a:gd name="T34" fmla="*/ 128 w 128"/>
                <a:gd name="T35" fmla="*/ 2 h 78"/>
                <a:gd name="T36" fmla="*/ 126 w 128"/>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78">
                  <a:moveTo>
                    <a:pt x="126" y="0"/>
                  </a:moveTo>
                  <a:cubicBezTo>
                    <a:pt x="124" y="0"/>
                    <a:pt x="123" y="1"/>
                    <a:pt x="123" y="2"/>
                  </a:cubicBezTo>
                  <a:cubicBezTo>
                    <a:pt x="123" y="52"/>
                    <a:pt x="123" y="52"/>
                    <a:pt x="123" y="52"/>
                  </a:cubicBezTo>
                  <a:cubicBezTo>
                    <a:pt x="8" y="52"/>
                    <a:pt x="8" y="52"/>
                    <a:pt x="8" y="52"/>
                  </a:cubicBezTo>
                  <a:cubicBezTo>
                    <a:pt x="25" y="35"/>
                    <a:pt x="25" y="35"/>
                    <a:pt x="25" y="35"/>
                  </a:cubicBezTo>
                  <a:cubicBezTo>
                    <a:pt x="25" y="34"/>
                    <a:pt x="26" y="34"/>
                    <a:pt x="26" y="33"/>
                  </a:cubicBezTo>
                  <a:cubicBezTo>
                    <a:pt x="26" y="33"/>
                    <a:pt x="25" y="32"/>
                    <a:pt x="25" y="32"/>
                  </a:cubicBezTo>
                  <a:cubicBezTo>
                    <a:pt x="24" y="31"/>
                    <a:pt x="24" y="31"/>
                    <a:pt x="23" y="31"/>
                  </a:cubicBezTo>
                  <a:cubicBezTo>
                    <a:pt x="23" y="31"/>
                    <a:pt x="22" y="31"/>
                    <a:pt x="22" y="32"/>
                  </a:cubicBezTo>
                  <a:cubicBezTo>
                    <a:pt x="1" y="53"/>
                    <a:pt x="1" y="53"/>
                    <a:pt x="1" y="53"/>
                  </a:cubicBezTo>
                  <a:cubicBezTo>
                    <a:pt x="0" y="53"/>
                    <a:pt x="0" y="55"/>
                    <a:pt x="1" y="56"/>
                  </a:cubicBezTo>
                  <a:cubicBezTo>
                    <a:pt x="22" y="77"/>
                    <a:pt x="22" y="77"/>
                    <a:pt x="22" y="77"/>
                  </a:cubicBezTo>
                  <a:cubicBezTo>
                    <a:pt x="23" y="78"/>
                    <a:pt x="24" y="78"/>
                    <a:pt x="25" y="77"/>
                  </a:cubicBezTo>
                  <a:cubicBezTo>
                    <a:pt x="26" y="76"/>
                    <a:pt x="26" y="74"/>
                    <a:pt x="25" y="73"/>
                  </a:cubicBezTo>
                  <a:cubicBezTo>
                    <a:pt x="8" y="56"/>
                    <a:pt x="8" y="56"/>
                    <a:pt x="8" y="56"/>
                  </a:cubicBezTo>
                  <a:cubicBezTo>
                    <a:pt x="122" y="56"/>
                    <a:pt x="122" y="56"/>
                    <a:pt x="122" y="56"/>
                  </a:cubicBezTo>
                  <a:cubicBezTo>
                    <a:pt x="125" y="56"/>
                    <a:pt x="128" y="54"/>
                    <a:pt x="128" y="50"/>
                  </a:cubicBezTo>
                  <a:cubicBezTo>
                    <a:pt x="128" y="2"/>
                    <a:pt x="128" y="2"/>
                    <a:pt x="128" y="2"/>
                  </a:cubicBezTo>
                  <a:cubicBezTo>
                    <a:pt x="128" y="1"/>
                    <a:pt x="127"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2" name="Freeform 99"/>
            <p:cNvSpPr/>
            <p:nvPr/>
          </p:nvSpPr>
          <p:spPr bwMode="auto">
            <a:xfrm>
              <a:off x="3451226" y="3190881"/>
              <a:ext cx="481013" cy="292101"/>
            </a:xfrm>
            <a:custGeom>
              <a:avLst/>
              <a:gdLst>
                <a:gd name="T0" fmla="*/ 2 w 128"/>
                <a:gd name="T1" fmla="*/ 78 h 78"/>
                <a:gd name="T2" fmla="*/ 5 w 128"/>
                <a:gd name="T3" fmla="*/ 76 h 78"/>
                <a:gd name="T4" fmla="*/ 5 w 128"/>
                <a:gd name="T5" fmla="*/ 26 h 78"/>
                <a:gd name="T6" fmla="*/ 120 w 128"/>
                <a:gd name="T7" fmla="*/ 26 h 78"/>
                <a:gd name="T8" fmla="*/ 103 w 128"/>
                <a:gd name="T9" fmla="*/ 43 h 78"/>
                <a:gd name="T10" fmla="*/ 103 w 128"/>
                <a:gd name="T11" fmla="*/ 46 h 78"/>
                <a:gd name="T12" fmla="*/ 106 w 128"/>
                <a:gd name="T13" fmla="*/ 46 h 78"/>
                <a:gd name="T14" fmla="*/ 127 w 128"/>
                <a:gd name="T15" fmla="*/ 25 h 78"/>
                <a:gd name="T16" fmla="*/ 127 w 128"/>
                <a:gd name="T17" fmla="*/ 22 h 78"/>
                <a:gd name="T18" fmla="*/ 106 w 128"/>
                <a:gd name="T19" fmla="*/ 1 h 78"/>
                <a:gd name="T20" fmla="*/ 103 w 128"/>
                <a:gd name="T21" fmla="*/ 1 h 78"/>
                <a:gd name="T22" fmla="*/ 103 w 128"/>
                <a:gd name="T23" fmla="*/ 4 h 78"/>
                <a:gd name="T24" fmla="*/ 120 w 128"/>
                <a:gd name="T25" fmla="*/ 21 h 78"/>
                <a:gd name="T26" fmla="*/ 6 w 128"/>
                <a:gd name="T27" fmla="*/ 21 h 78"/>
                <a:gd name="T28" fmla="*/ 0 w 128"/>
                <a:gd name="T29" fmla="*/ 27 h 78"/>
                <a:gd name="T30" fmla="*/ 0 w 128"/>
                <a:gd name="T31" fmla="*/ 76 h 78"/>
                <a:gd name="T32" fmla="*/ 2 w 128"/>
                <a:gd name="T3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78">
                  <a:moveTo>
                    <a:pt x="2" y="78"/>
                  </a:moveTo>
                  <a:cubicBezTo>
                    <a:pt x="4" y="78"/>
                    <a:pt x="5" y="77"/>
                    <a:pt x="5" y="76"/>
                  </a:cubicBezTo>
                  <a:cubicBezTo>
                    <a:pt x="5" y="26"/>
                    <a:pt x="5" y="26"/>
                    <a:pt x="5" y="26"/>
                  </a:cubicBezTo>
                  <a:cubicBezTo>
                    <a:pt x="120" y="26"/>
                    <a:pt x="120" y="26"/>
                    <a:pt x="120" y="26"/>
                  </a:cubicBezTo>
                  <a:cubicBezTo>
                    <a:pt x="103" y="43"/>
                    <a:pt x="103" y="43"/>
                    <a:pt x="103" y="43"/>
                  </a:cubicBezTo>
                  <a:cubicBezTo>
                    <a:pt x="102" y="44"/>
                    <a:pt x="102" y="45"/>
                    <a:pt x="103" y="46"/>
                  </a:cubicBezTo>
                  <a:cubicBezTo>
                    <a:pt x="104" y="47"/>
                    <a:pt x="105" y="47"/>
                    <a:pt x="106" y="46"/>
                  </a:cubicBezTo>
                  <a:cubicBezTo>
                    <a:pt x="127" y="25"/>
                    <a:pt x="127" y="25"/>
                    <a:pt x="127" y="25"/>
                  </a:cubicBezTo>
                  <a:cubicBezTo>
                    <a:pt x="128" y="24"/>
                    <a:pt x="128" y="23"/>
                    <a:pt x="127" y="22"/>
                  </a:cubicBezTo>
                  <a:cubicBezTo>
                    <a:pt x="106" y="1"/>
                    <a:pt x="106" y="1"/>
                    <a:pt x="106" y="1"/>
                  </a:cubicBezTo>
                  <a:cubicBezTo>
                    <a:pt x="105" y="0"/>
                    <a:pt x="104" y="0"/>
                    <a:pt x="103" y="1"/>
                  </a:cubicBezTo>
                  <a:cubicBezTo>
                    <a:pt x="102" y="2"/>
                    <a:pt x="102" y="3"/>
                    <a:pt x="103" y="4"/>
                  </a:cubicBezTo>
                  <a:cubicBezTo>
                    <a:pt x="120" y="21"/>
                    <a:pt x="120" y="21"/>
                    <a:pt x="120" y="21"/>
                  </a:cubicBezTo>
                  <a:cubicBezTo>
                    <a:pt x="6" y="21"/>
                    <a:pt x="6" y="21"/>
                    <a:pt x="6" y="21"/>
                  </a:cubicBezTo>
                  <a:cubicBezTo>
                    <a:pt x="3" y="21"/>
                    <a:pt x="0" y="24"/>
                    <a:pt x="0" y="27"/>
                  </a:cubicBezTo>
                  <a:cubicBezTo>
                    <a:pt x="0" y="76"/>
                    <a:pt x="0" y="76"/>
                    <a:pt x="0" y="76"/>
                  </a:cubicBezTo>
                  <a:cubicBezTo>
                    <a:pt x="0" y="77"/>
                    <a:pt x="1" y="78"/>
                    <a:pt x="2"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5851243" y="3681511"/>
            <a:ext cx="481013" cy="484188"/>
            <a:chOff x="3451226" y="3190881"/>
            <a:chExt cx="481013" cy="484188"/>
          </a:xfrm>
          <a:solidFill>
            <a:schemeClr val="bg1"/>
          </a:solidFill>
        </p:grpSpPr>
        <p:sp>
          <p:nvSpPr>
            <p:cNvPr id="24" name="Freeform 98"/>
            <p:cNvSpPr/>
            <p:nvPr/>
          </p:nvSpPr>
          <p:spPr bwMode="auto">
            <a:xfrm>
              <a:off x="3451226" y="3381381"/>
              <a:ext cx="481013" cy="293688"/>
            </a:xfrm>
            <a:custGeom>
              <a:avLst/>
              <a:gdLst>
                <a:gd name="T0" fmla="*/ 126 w 128"/>
                <a:gd name="T1" fmla="*/ 0 h 78"/>
                <a:gd name="T2" fmla="*/ 123 w 128"/>
                <a:gd name="T3" fmla="*/ 2 h 78"/>
                <a:gd name="T4" fmla="*/ 123 w 128"/>
                <a:gd name="T5" fmla="*/ 52 h 78"/>
                <a:gd name="T6" fmla="*/ 8 w 128"/>
                <a:gd name="T7" fmla="*/ 52 h 78"/>
                <a:gd name="T8" fmla="*/ 25 w 128"/>
                <a:gd name="T9" fmla="*/ 35 h 78"/>
                <a:gd name="T10" fmla="*/ 26 w 128"/>
                <a:gd name="T11" fmla="*/ 33 h 78"/>
                <a:gd name="T12" fmla="*/ 25 w 128"/>
                <a:gd name="T13" fmla="*/ 32 h 78"/>
                <a:gd name="T14" fmla="*/ 23 w 128"/>
                <a:gd name="T15" fmla="*/ 31 h 78"/>
                <a:gd name="T16" fmla="*/ 22 w 128"/>
                <a:gd name="T17" fmla="*/ 32 h 78"/>
                <a:gd name="T18" fmla="*/ 1 w 128"/>
                <a:gd name="T19" fmla="*/ 53 h 78"/>
                <a:gd name="T20" fmla="*/ 1 w 128"/>
                <a:gd name="T21" fmla="*/ 56 h 78"/>
                <a:gd name="T22" fmla="*/ 22 w 128"/>
                <a:gd name="T23" fmla="*/ 77 h 78"/>
                <a:gd name="T24" fmla="*/ 25 w 128"/>
                <a:gd name="T25" fmla="*/ 77 h 78"/>
                <a:gd name="T26" fmla="*/ 25 w 128"/>
                <a:gd name="T27" fmla="*/ 73 h 78"/>
                <a:gd name="T28" fmla="*/ 8 w 128"/>
                <a:gd name="T29" fmla="*/ 56 h 78"/>
                <a:gd name="T30" fmla="*/ 122 w 128"/>
                <a:gd name="T31" fmla="*/ 56 h 78"/>
                <a:gd name="T32" fmla="*/ 128 w 128"/>
                <a:gd name="T33" fmla="*/ 50 h 78"/>
                <a:gd name="T34" fmla="*/ 128 w 128"/>
                <a:gd name="T35" fmla="*/ 2 h 78"/>
                <a:gd name="T36" fmla="*/ 126 w 128"/>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78">
                  <a:moveTo>
                    <a:pt x="126" y="0"/>
                  </a:moveTo>
                  <a:cubicBezTo>
                    <a:pt x="124" y="0"/>
                    <a:pt x="123" y="1"/>
                    <a:pt x="123" y="2"/>
                  </a:cubicBezTo>
                  <a:cubicBezTo>
                    <a:pt x="123" y="52"/>
                    <a:pt x="123" y="52"/>
                    <a:pt x="123" y="52"/>
                  </a:cubicBezTo>
                  <a:cubicBezTo>
                    <a:pt x="8" y="52"/>
                    <a:pt x="8" y="52"/>
                    <a:pt x="8" y="52"/>
                  </a:cubicBezTo>
                  <a:cubicBezTo>
                    <a:pt x="25" y="35"/>
                    <a:pt x="25" y="35"/>
                    <a:pt x="25" y="35"/>
                  </a:cubicBezTo>
                  <a:cubicBezTo>
                    <a:pt x="25" y="34"/>
                    <a:pt x="26" y="34"/>
                    <a:pt x="26" y="33"/>
                  </a:cubicBezTo>
                  <a:cubicBezTo>
                    <a:pt x="26" y="33"/>
                    <a:pt x="25" y="32"/>
                    <a:pt x="25" y="32"/>
                  </a:cubicBezTo>
                  <a:cubicBezTo>
                    <a:pt x="24" y="31"/>
                    <a:pt x="24" y="31"/>
                    <a:pt x="23" y="31"/>
                  </a:cubicBezTo>
                  <a:cubicBezTo>
                    <a:pt x="23" y="31"/>
                    <a:pt x="22" y="31"/>
                    <a:pt x="22" y="32"/>
                  </a:cubicBezTo>
                  <a:cubicBezTo>
                    <a:pt x="1" y="53"/>
                    <a:pt x="1" y="53"/>
                    <a:pt x="1" y="53"/>
                  </a:cubicBezTo>
                  <a:cubicBezTo>
                    <a:pt x="0" y="53"/>
                    <a:pt x="0" y="55"/>
                    <a:pt x="1" y="56"/>
                  </a:cubicBezTo>
                  <a:cubicBezTo>
                    <a:pt x="22" y="77"/>
                    <a:pt x="22" y="77"/>
                    <a:pt x="22" y="77"/>
                  </a:cubicBezTo>
                  <a:cubicBezTo>
                    <a:pt x="23" y="78"/>
                    <a:pt x="24" y="78"/>
                    <a:pt x="25" y="77"/>
                  </a:cubicBezTo>
                  <a:cubicBezTo>
                    <a:pt x="26" y="76"/>
                    <a:pt x="26" y="74"/>
                    <a:pt x="25" y="73"/>
                  </a:cubicBezTo>
                  <a:cubicBezTo>
                    <a:pt x="8" y="56"/>
                    <a:pt x="8" y="56"/>
                    <a:pt x="8" y="56"/>
                  </a:cubicBezTo>
                  <a:cubicBezTo>
                    <a:pt x="122" y="56"/>
                    <a:pt x="122" y="56"/>
                    <a:pt x="122" y="56"/>
                  </a:cubicBezTo>
                  <a:cubicBezTo>
                    <a:pt x="125" y="56"/>
                    <a:pt x="128" y="54"/>
                    <a:pt x="128" y="50"/>
                  </a:cubicBezTo>
                  <a:cubicBezTo>
                    <a:pt x="128" y="2"/>
                    <a:pt x="128" y="2"/>
                    <a:pt x="128" y="2"/>
                  </a:cubicBezTo>
                  <a:cubicBezTo>
                    <a:pt x="128" y="1"/>
                    <a:pt x="127"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5" name="Freeform 99"/>
            <p:cNvSpPr/>
            <p:nvPr/>
          </p:nvSpPr>
          <p:spPr bwMode="auto">
            <a:xfrm>
              <a:off x="3451226" y="3190881"/>
              <a:ext cx="481013" cy="292101"/>
            </a:xfrm>
            <a:custGeom>
              <a:avLst/>
              <a:gdLst>
                <a:gd name="T0" fmla="*/ 2 w 128"/>
                <a:gd name="T1" fmla="*/ 78 h 78"/>
                <a:gd name="T2" fmla="*/ 5 w 128"/>
                <a:gd name="T3" fmla="*/ 76 h 78"/>
                <a:gd name="T4" fmla="*/ 5 w 128"/>
                <a:gd name="T5" fmla="*/ 26 h 78"/>
                <a:gd name="T6" fmla="*/ 120 w 128"/>
                <a:gd name="T7" fmla="*/ 26 h 78"/>
                <a:gd name="T8" fmla="*/ 103 w 128"/>
                <a:gd name="T9" fmla="*/ 43 h 78"/>
                <a:gd name="T10" fmla="*/ 103 w 128"/>
                <a:gd name="T11" fmla="*/ 46 h 78"/>
                <a:gd name="T12" fmla="*/ 106 w 128"/>
                <a:gd name="T13" fmla="*/ 46 h 78"/>
                <a:gd name="T14" fmla="*/ 127 w 128"/>
                <a:gd name="T15" fmla="*/ 25 h 78"/>
                <a:gd name="T16" fmla="*/ 127 w 128"/>
                <a:gd name="T17" fmla="*/ 22 h 78"/>
                <a:gd name="T18" fmla="*/ 106 w 128"/>
                <a:gd name="T19" fmla="*/ 1 h 78"/>
                <a:gd name="T20" fmla="*/ 103 w 128"/>
                <a:gd name="T21" fmla="*/ 1 h 78"/>
                <a:gd name="T22" fmla="*/ 103 w 128"/>
                <a:gd name="T23" fmla="*/ 4 h 78"/>
                <a:gd name="T24" fmla="*/ 120 w 128"/>
                <a:gd name="T25" fmla="*/ 21 h 78"/>
                <a:gd name="T26" fmla="*/ 6 w 128"/>
                <a:gd name="T27" fmla="*/ 21 h 78"/>
                <a:gd name="T28" fmla="*/ 0 w 128"/>
                <a:gd name="T29" fmla="*/ 27 h 78"/>
                <a:gd name="T30" fmla="*/ 0 w 128"/>
                <a:gd name="T31" fmla="*/ 76 h 78"/>
                <a:gd name="T32" fmla="*/ 2 w 128"/>
                <a:gd name="T3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78">
                  <a:moveTo>
                    <a:pt x="2" y="78"/>
                  </a:moveTo>
                  <a:cubicBezTo>
                    <a:pt x="4" y="78"/>
                    <a:pt x="5" y="77"/>
                    <a:pt x="5" y="76"/>
                  </a:cubicBezTo>
                  <a:cubicBezTo>
                    <a:pt x="5" y="26"/>
                    <a:pt x="5" y="26"/>
                    <a:pt x="5" y="26"/>
                  </a:cubicBezTo>
                  <a:cubicBezTo>
                    <a:pt x="120" y="26"/>
                    <a:pt x="120" y="26"/>
                    <a:pt x="120" y="26"/>
                  </a:cubicBezTo>
                  <a:cubicBezTo>
                    <a:pt x="103" y="43"/>
                    <a:pt x="103" y="43"/>
                    <a:pt x="103" y="43"/>
                  </a:cubicBezTo>
                  <a:cubicBezTo>
                    <a:pt x="102" y="44"/>
                    <a:pt x="102" y="45"/>
                    <a:pt x="103" y="46"/>
                  </a:cubicBezTo>
                  <a:cubicBezTo>
                    <a:pt x="104" y="47"/>
                    <a:pt x="105" y="47"/>
                    <a:pt x="106" y="46"/>
                  </a:cubicBezTo>
                  <a:cubicBezTo>
                    <a:pt x="127" y="25"/>
                    <a:pt x="127" y="25"/>
                    <a:pt x="127" y="25"/>
                  </a:cubicBezTo>
                  <a:cubicBezTo>
                    <a:pt x="128" y="24"/>
                    <a:pt x="128" y="23"/>
                    <a:pt x="127" y="22"/>
                  </a:cubicBezTo>
                  <a:cubicBezTo>
                    <a:pt x="106" y="1"/>
                    <a:pt x="106" y="1"/>
                    <a:pt x="106" y="1"/>
                  </a:cubicBezTo>
                  <a:cubicBezTo>
                    <a:pt x="105" y="0"/>
                    <a:pt x="104" y="0"/>
                    <a:pt x="103" y="1"/>
                  </a:cubicBezTo>
                  <a:cubicBezTo>
                    <a:pt x="102" y="2"/>
                    <a:pt x="102" y="3"/>
                    <a:pt x="103" y="4"/>
                  </a:cubicBezTo>
                  <a:cubicBezTo>
                    <a:pt x="120" y="21"/>
                    <a:pt x="120" y="21"/>
                    <a:pt x="120" y="21"/>
                  </a:cubicBezTo>
                  <a:cubicBezTo>
                    <a:pt x="6" y="21"/>
                    <a:pt x="6" y="21"/>
                    <a:pt x="6" y="21"/>
                  </a:cubicBezTo>
                  <a:cubicBezTo>
                    <a:pt x="3" y="21"/>
                    <a:pt x="0" y="24"/>
                    <a:pt x="0" y="27"/>
                  </a:cubicBezTo>
                  <a:cubicBezTo>
                    <a:pt x="0" y="76"/>
                    <a:pt x="0" y="76"/>
                    <a:pt x="0" y="76"/>
                  </a:cubicBezTo>
                  <a:cubicBezTo>
                    <a:pt x="0" y="77"/>
                    <a:pt x="1" y="78"/>
                    <a:pt x="2"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5" name="文本框"/>
          <p:cNvSpPr txBox="1"/>
          <p:nvPr/>
        </p:nvSpPr>
        <p:spPr>
          <a:xfrm>
            <a:off x="794676" y="4942505"/>
            <a:ext cx="3941443" cy="252377"/>
          </a:xfrm>
          <a:prstGeom prst="rect">
            <a:avLst/>
          </a:prstGeom>
          <a:noFill/>
        </p:spPr>
        <p:txBody>
          <a:bodyPr wrap="square" lIns="0" tIns="0" rIns="0" bIns="0" rtlCol="0">
            <a:spAutoFit/>
          </a:bodyPr>
          <a:lstStyle/>
          <a:p>
            <a:pPr algn="ctr" eaLnBrk="1" fontAlgn="auto" hangingPunct="1">
              <a:lnSpc>
                <a:spcPct val="130000"/>
              </a:lnSpc>
              <a:spcBef>
                <a:spcPts val="0"/>
              </a:spcBef>
              <a:spcAft>
                <a:spcPts val="0"/>
              </a:spcAft>
            </a:pPr>
            <a:r>
              <a:rPr lang="zh-CN" altLang="en-US" sz="1400" b="1" spc="300" dirty="0">
                <a:latin typeface="Arial" panose="020B0604020202020204"/>
                <a:ea typeface="微软雅黑" panose="020B0503020204020204" pitchFamily="34" charset="-122"/>
              </a:rPr>
              <a:t>老版中科院网站上的一篇学术研讨会综述</a:t>
            </a:r>
            <a:endParaRPr lang="en-US" altLang="zh-CN" sz="1400" b="1" spc="300" dirty="0">
              <a:latin typeface="Arial" panose="020B0604020202020204"/>
              <a:ea typeface="微软雅黑" panose="020B0503020204020204" pitchFamily="34" charset="-122"/>
            </a:endParaRPr>
          </a:p>
        </p:txBody>
      </p:sp>
      <p:sp>
        <p:nvSpPr>
          <p:cNvPr id="8" name="文本框"/>
          <p:cNvSpPr txBox="1"/>
          <p:nvPr/>
        </p:nvSpPr>
        <p:spPr>
          <a:xfrm>
            <a:off x="5449520" y="1369235"/>
            <a:ext cx="6299201" cy="3961597"/>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b="1" spc="300" dirty="0">
                <a:latin typeface="Arial" panose="020B0604020202020204"/>
                <a:ea typeface="微软雅黑" panose="020B0503020204020204" pitchFamily="34" charset="-122"/>
              </a:rPr>
              <a:t>人们往往从科学的物质成就上去理解科学，而忽视了</a:t>
            </a:r>
            <a:r>
              <a:rPr lang="zh-CN" altLang="en-US" sz="2000" b="1" spc="300" dirty="0">
                <a:solidFill>
                  <a:srgbClr val="A13F0B"/>
                </a:solidFill>
                <a:latin typeface="Arial" panose="020B0604020202020204"/>
                <a:ea typeface="微软雅黑" panose="020B0503020204020204" pitchFamily="34" charset="-122"/>
              </a:rPr>
              <a:t>科学的文化内涵及社会价值</a:t>
            </a:r>
            <a:r>
              <a:rPr lang="zh-CN" altLang="en-US" sz="2000" b="1" spc="300" dirty="0">
                <a:latin typeface="Arial" panose="020B0604020202020204"/>
                <a:ea typeface="微软雅黑" panose="020B0503020204020204" pitchFamily="34" charset="-122"/>
              </a:rPr>
              <a:t>；科学是</a:t>
            </a:r>
            <a:r>
              <a:rPr lang="zh-CN" altLang="en-US" sz="2000" b="1" spc="300" dirty="0">
                <a:solidFill>
                  <a:srgbClr val="A13F0B"/>
                </a:solidFill>
                <a:latin typeface="Arial" panose="020B0604020202020204"/>
                <a:ea typeface="微软雅黑" panose="020B0503020204020204" pitchFamily="34" charset="-122"/>
              </a:rPr>
              <a:t>物质与精神的统一</a:t>
            </a:r>
            <a:r>
              <a:rPr lang="zh-CN" altLang="en-US" sz="2000" b="1" spc="300" dirty="0">
                <a:latin typeface="Arial" panose="020B0604020202020204"/>
                <a:ea typeface="微软雅黑" panose="020B0503020204020204" pitchFamily="34" charset="-122"/>
              </a:rPr>
              <a:t>，科学因其精神而更加强大。</a:t>
            </a:r>
            <a:endParaRPr lang="en-US" altLang="zh-CN" sz="2000" b="1" spc="300" dirty="0">
              <a:latin typeface="Arial" panose="020B0604020202020204"/>
              <a:ea typeface="微软雅黑" panose="020B0503020204020204" pitchFamily="34" charset="-122"/>
            </a:endParaRPr>
          </a:p>
          <a:p>
            <a:pPr algn="just" eaLnBrk="1" fontAlgn="auto" hangingPunct="1">
              <a:lnSpc>
                <a:spcPct val="130000"/>
              </a:lnSpc>
              <a:spcBef>
                <a:spcPts val="0"/>
              </a:spcBef>
              <a:spcAft>
                <a:spcPts val="0"/>
              </a:spcAft>
            </a:pPr>
            <a:endParaRPr lang="en-US" altLang="zh-CN" sz="2000" b="1" spc="300" dirty="0">
              <a:latin typeface="Arial" panose="020B0604020202020204"/>
              <a:ea typeface="微软雅黑" panose="020B0503020204020204" pitchFamily="34" charset="-122"/>
            </a:endParaRPr>
          </a:p>
          <a:p>
            <a:pPr algn="just" eaLnBrk="1" fontAlgn="auto" hangingPunct="1">
              <a:lnSpc>
                <a:spcPct val="130000"/>
              </a:lnSpc>
              <a:spcBef>
                <a:spcPts val="0"/>
              </a:spcBef>
              <a:spcAft>
                <a:spcPts val="0"/>
              </a:spcAft>
            </a:pPr>
            <a:r>
              <a:rPr lang="zh-CN" altLang="en-US" sz="2000" b="1" spc="300" dirty="0">
                <a:latin typeface="Arial" panose="020B0604020202020204"/>
                <a:ea typeface="微软雅黑" panose="020B0503020204020204" pitchFamily="34" charset="-122"/>
              </a:rPr>
              <a:t>科学研究是</a:t>
            </a:r>
            <a:r>
              <a:rPr lang="zh-CN" altLang="en-US" sz="2000" b="1" spc="300" dirty="0">
                <a:solidFill>
                  <a:srgbClr val="A13F0B"/>
                </a:solidFill>
                <a:latin typeface="Arial" panose="020B0604020202020204"/>
                <a:ea typeface="微软雅黑" panose="020B0503020204020204" pitchFamily="34" charset="-122"/>
              </a:rPr>
              <a:t>创造性的人类活动</a:t>
            </a:r>
            <a:r>
              <a:rPr lang="zh-CN" altLang="en-US" sz="2000" b="1" spc="300" dirty="0">
                <a:latin typeface="Arial" panose="020B0604020202020204"/>
                <a:ea typeface="微软雅黑" panose="020B0503020204020204" pitchFamily="34" charset="-122"/>
              </a:rPr>
              <a:t>，只有建立在</a:t>
            </a:r>
            <a:r>
              <a:rPr lang="zh-CN" altLang="en-US" sz="2000" b="1" spc="300" dirty="0">
                <a:solidFill>
                  <a:srgbClr val="A13F0B"/>
                </a:solidFill>
                <a:latin typeface="Arial" panose="020B0604020202020204"/>
                <a:ea typeface="微软雅黑" panose="020B0503020204020204" pitchFamily="34" charset="-122"/>
              </a:rPr>
              <a:t>严格道德标准</a:t>
            </a:r>
            <a:r>
              <a:rPr lang="zh-CN" altLang="en-US" sz="2000" b="1" spc="300" dirty="0">
                <a:latin typeface="Arial" panose="020B0604020202020204"/>
                <a:ea typeface="微软雅黑" panose="020B0503020204020204" pitchFamily="34" charset="-122"/>
              </a:rPr>
              <a:t>之上，在一个和谐的环境中才能健康发展。</a:t>
            </a:r>
            <a:endParaRPr lang="en-US" altLang="zh-CN" sz="2000" b="1" spc="300" dirty="0">
              <a:solidFill>
                <a:srgbClr val="A13F0B"/>
              </a:solidFill>
              <a:latin typeface="Arial" panose="020B0604020202020204"/>
              <a:ea typeface="微软雅黑" panose="020B0503020204020204" pitchFamily="34" charset="-122"/>
            </a:endParaRPr>
          </a:p>
          <a:p>
            <a:pPr algn="just" eaLnBrk="1" fontAlgn="auto" hangingPunct="1">
              <a:lnSpc>
                <a:spcPct val="130000"/>
              </a:lnSpc>
              <a:spcBef>
                <a:spcPts val="0"/>
              </a:spcBef>
              <a:spcAft>
                <a:spcPts val="0"/>
              </a:spcAft>
            </a:pPr>
            <a:r>
              <a:rPr lang="zh-CN" altLang="en-US" sz="2000" b="1" spc="300" dirty="0">
                <a:latin typeface="Arial" panose="020B0604020202020204"/>
                <a:ea typeface="微软雅黑" panose="020B0503020204020204" pitchFamily="34" charset="-122"/>
              </a:rPr>
              <a:t>科学工作者必须自觉地</a:t>
            </a:r>
            <a:r>
              <a:rPr lang="zh-CN" altLang="en-US" sz="2000" b="1" spc="300" dirty="0">
                <a:solidFill>
                  <a:srgbClr val="A13F0B"/>
                </a:solidFill>
                <a:latin typeface="Arial" panose="020B0604020202020204"/>
                <a:ea typeface="微软雅黑" panose="020B0503020204020204" pitchFamily="34" charset="-122"/>
              </a:rPr>
              <a:t>规避科学技术的负面影响</a:t>
            </a:r>
            <a:r>
              <a:rPr lang="zh-CN" altLang="en-US" sz="2000" b="1" spc="300" dirty="0">
                <a:latin typeface="Arial" panose="020B0604020202020204"/>
                <a:ea typeface="微软雅黑" panose="020B0503020204020204" pitchFamily="34" charset="-122"/>
              </a:rPr>
              <a:t>，承担起对科学技术后果评估的责任。必须具有强烈的</a:t>
            </a:r>
            <a:r>
              <a:rPr lang="zh-CN" altLang="en-US" sz="2000" b="1" spc="300" dirty="0">
                <a:solidFill>
                  <a:srgbClr val="A13F0B"/>
                </a:solidFill>
                <a:latin typeface="Arial" panose="020B0604020202020204"/>
                <a:ea typeface="微软雅黑" panose="020B0503020204020204" pitchFamily="34" charset="-122"/>
              </a:rPr>
              <a:t>历史使命感和社会责任感</a:t>
            </a:r>
            <a:r>
              <a:rPr lang="zh-CN" altLang="en-US" sz="2000" b="1" spc="300" dirty="0">
                <a:latin typeface="Arial" panose="020B0604020202020204"/>
                <a:ea typeface="微软雅黑" panose="020B0503020204020204" pitchFamily="34" charset="-122"/>
              </a:rPr>
              <a:t>。</a:t>
            </a:r>
            <a:endParaRPr lang="en-US" altLang="zh-CN" sz="2000" b="1" spc="300" dirty="0">
              <a:solidFill>
                <a:srgbClr val="A13F0B"/>
              </a:solidFill>
              <a:latin typeface="Arial" panose="020B0604020202020204"/>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3014"/>
    </mc:Choice>
    <mc:Fallback>
      <p:transition spd="slow" advTm="2301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6"/>
          <p:cNvSpPr>
            <a:spLocks noGrp="1"/>
          </p:cNvSpPr>
          <p:nvPr>
            <p:ph type="body" sz="quarter" idx="13"/>
          </p:nvPr>
        </p:nvSpPr>
        <p:spPr>
          <a:xfrm>
            <a:off x="1282990" y="1484311"/>
            <a:ext cx="7287114" cy="2267551"/>
          </a:xfrm>
        </p:spPr>
        <p:txBody>
          <a:bodyPr>
            <a:normAutofit/>
          </a:bodyPr>
          <a:lstStyle/>
          <a:p>
            <a:pPr>
              <a:lnSpc>
                <a:spcPct val="150000"/>
              </a:lnSpc>
            </a:pPr>
            <a:r>
              <a:rPr lang="zh-CN" altLang="en-US" sz="6000" b="1" dirty="0">
                <a:latin typeface="+mn-ea"/>
                <a:ea typeface="+mn-ea"/>
              </a:rPr>
              <a:t>感谢聆听</a:t>
            </a:r>
            <a:endParaRPr lang="en-US" altLang="zh-CN" sz="6000" b="1" dirty="0">
              <a:latin typeface="+mn-ea"/>
              <a:ea typeface="+mn-ea"/>
            </a:endParaRPr>
          </a:p>
          <a:p>
            <a:pPr>
              <a:lnSpc>
                <a:spcPct val="150000"/>
              </a:lnSpc>
            </a:pPr>
            <a:endParaRPr lang="zh-CN" altLang="en-US" sz="6000" b="1" dirty="0">
              <a:latin typeface="+mn-ea"/>
              <a:ea typeface="+mn-ea"/>
            </a:endParaRPr>
          </a:p>
        </p:txBody>
      </p:sp>
      <p:cxnSp>
        <p:nvCxnSpPr>
          <p:cNvPr id="13" name="直接连接符 12"/>
          <p:cNvCxnSpPr/>
          <p:nvPr/>
        </p:nvCxnSpPr>
        <p:spPr>
          <a:xfrm>
            <a:off x="1295400" y="3925027"/>
            <a:ext cx="7343775"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371599" y="4450359"/>
            <a:ext cx="5531089" cy="1753235"/>
          </a:xfrm>
          <a:prstGeom prst="rect">
            <a:avLst/>
          </a:prstGeom>
          <a:noFill/>
        </p:spPr>
        <p:txBody>
          <a:bodyPr wrap="square" rtlCol="0">
            <a:spAutoFit/>
          </a:bodyPr>
          <a:lstStyle/>
          <a:p>
            <a:pPr>
              <a:lnSpc>
                <a:spcPct val="150000"/>
              </a:lnSpc>
            </a:pPr>
            <a:r>
              <a:rPr lang="zh-CN" altLang="en-US" sz="2400" b="1" dirty="0"/>
              <a:t>组长：宋一帆</a:t>
            </a:r>
            <a:endParaRPr lang="en-US" altLang="zh-CN" sz="2400" b="1" dirty="0"/>
          </a:p>
          <a:p>
            <a:pPr>
              <a:lnSpc>
                <a:spcPct val="150000"/>
              </a:lnSpc>
            </a:pPr>
            <a:r>
              <a:rPr lang="zh-CN" altLang="en-US" sz="2400" b="1" dirty="0"/>
              <a:t>组员：陆皓霖 魏泽军 贾磊磊 徐佰仟</a:t>
            </a:r>
            <a:endParaRPr lang="en-US" altLang="zh-CN" sz="2400" b="1" dirty="0"/>
          </a:p>
          <a:p>
            <a:pPr>
              <a:lnSpc>
                <a:spcPct val="150000"/>
              </a:lnSpc>
            </a:pPr>
            <a:r>
              <a:rPr lang="zh-CN" altLang="en-US" sz="2400" b="1" dirty="0">
                <a:solidFill>
                  <a:schemeClr val="bg1"/>
                </a:solidFill>
              </a:rPr>
              <a:t>组员：</a:t>
            </a:r>
            <a:r>
              <a:rPr lang="zh-CN" altLang="en-US" sz="2400" b="1" dirty="0"/>
              <a:t>王奕文 张鹏杰 张河渊 郭   旭</a:t>
            </a:r>
            <a:endParaRPr lang="zh-CN" altLang="en-US" sz="2400" b="1" dirty="0"/>
          </a:p>
        </p:txBody>
      </p:sp>
    </p:spTree>
  </p:cSld>
  <p:clrMapOvr>
    <a:masterClrMapping/>
  </p:clrMapOvr>
  <mc:AlternateContent xmlns:mc="http://schemas.openxmlformats.org/markup-compatibility/2006">
    <mc:Choice xmlns:p14="http://schemas.microsoft.com/office/powerpoint/2010/main" Requires="p14">
      <p:transition spd="slow" p14:dur="2000" advTm="8371"/>
    </mc:Choice>
    <mc:Fallback>
      <p:transition spd="slow" advTm="83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33978" y="3000270"/>
            <a:ext cx="6224825" cy="857460"/>
            <a:chOff x="5588007" y="1590635"/>
            <a:chExt cx="6224825" cy="857460"/>
          </a:xfrm>
        </p:grpSpPr>
        <p:sp>
          <p:nvSpPr>
            <p:cNvPr id="19" name="文本框 18"/>
            <p:cNvSpPr txBox="1"/>
            <p:nvPr/>
          </p:nvSpPr>
          <p:spPr>
            <a:xfrm>
              <a:off x="6549853" y="1696200"/>
              <a:ext cx="5262979"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科学、技术和工程是什么</a:t>
              </a:r>
              <a:endParaRPr lang="en-US" altLang="zh-CN"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ea typeface="微软雅黑" panose="020B0503020204020204" pitchFamily="34" charset="-122"/>
                </a:rPr>
                <a:t>1</a:t>
              </a:r>
              <a:endParaRPr lang="zh-CN" altLang="en-US" sz="4000" b="1" dirty="0">
                <a:latin typeface="Century Gothic" panose="020B050202020202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4446"/>
    </mc:Choice>
    <mc:Fallback>
      <p:transition spd="slow" advTm="444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244061"/>
            <a:ext cx="8643848" cy="478155"/>
          </a:xfrm>
        </p:spPr>
        <p:txBody>
          <a:bodyPr/>
          <a:lstStyle/>
          <a:p>
            <a:r>
              <a:rPr lang="zh-CN" altLang="en-US" dirty="0"/>
              <a:t>什么是科学、技术和工程？</a:t>
            </a:r>
            <a:endParaRPr lang="zh-CN" altLang="en-US" dirty="0"/>
          </a:p>
        </p:txBody>
      </p:sp>
      <p:sp>
        <p:nvSpPr>
          <p:cNvPr id="7" name="文本框 6"/>
          <p:cNvSpPr txBox="1">
            <a:spLocks noChangeArrowheads="1"/>
          </p:cNvSpPr>
          <p:nvPr/>
        </p:nvSpPr>
        <p:spPr bwMode="auto">
          <a:xfrm>
            <a:off x="382753" y="11173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1</a:t>
            </a:r>
            <a:endParaRPr lang="zh-CN" altLang="en-US" sz="3600" b="1" dirty="0">
              <a:solidFill>
                <a:schemeClr val="bg1"/>
              </a:solidFill>
              <a:latin typeface="微软雅黑" panose="020B0503020204020204" pitchFamily="34" charset="-122"/>
            </a:endParaRPr>
          </a:p>
        </p:txBody>
      </p:sp>
      <p:sp>
        <p:nvSpPr>
          <p:cNvPr id="13" name="矩形 12"/>
          <p:cNvSpPr/>
          <p:nvPr>
            <p:custDataLst>
              <p:tags r:id="rId1"/>
            </p:custDataLst>
          </p:nvPr>
        </p:nvSpPr>
        <p:spPr>
          <a:xfrm>
            <a:off x="6083300" y="1294765"/>
            <a:ext cx="5435600" cy="464185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12" name="矩形 11"/>
          <p:cNvSpPr/>
          <p:nvPr>
            <p:custDataLst>
              <p:tags r:id="rId2"/>
            </p:custDataLst>
          </p:nvPr>
        </p:nvSpPr>
        <p:spPr>
          <a:xfrm>
            <a:off x="660400" y="1294765"/>
            <a:ext cx="5435600" cy="4641850"/>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14" name="等腰三角形 13"/>
          <p:cNvSpPr/>
          <p:nvPr>
            <p:custDataLst>
              <p:tags r:id="rId3"/>
            </p:custDataLst>
          </p:nvPr>
        </p:nvSpPr>
        <p:spPr>
          <a:xfrm rot="5400000">
            <a:off x="6051370" y="330574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1" name="文本框 20"/>
          <p:cNvSpPr txBox="1"/>
          <p:nvPr>
            <p:custDataLst>
              <p:tags r:id="rId4"/>
            </p:custDataLst>
          </p:nvPr>
        </p:nvSpPr>
        <p:spPr>
          <a:xfrm>
            <a:off x="6816090" y="1802269"/>
            <a:ext cx="4572000" cy="324128"/>
          </a:xfrm>
          <a:prstGeom prst="rect">
            <a:avLst/>
          </a:prstGeom>
          <a:noFill/>
        </p:spPr>
        <p:txBody>
          <a:bodyPr wrap="square" lIns="0" tIns="0" rIns="0" bIns="0" rtlCol="0">
            <a:spAutoFit/>
          </a:bodyPr>
          <a:lstStyle/>
          <a:p>
            <a:pPr>
              <a:lnSpc>
                <a:spcPct val="130000"/>
              </a:lnSpc>
            </a:pPr>
            <a:r>
              <a:rPr lang="zh-CN" altLang="en-US" b="1" spc="300" dirty="0">
                <a:solidFill>
                  <a:schemeClr val="accent4"/>
                </a:solidFill>
                <a:latin typeface="微软雅黑" panose="020B0503020204020204" pitchFamily="34" charset="-122"/>
              </a:rPr>
              <a:t>工程</a:t>
            </a:r>
            <a:endParaRPr lang="zh-CN" altLang="en-US" b="1" spc="300" dirty="0">
              <a:solidFill>
                <a:schemeClr val="accent4"/>
              </a:solidFill>
              <a:latin typeface="微软雅黑" panose="020B0503020204020204" pitchFamily="34" charset="-122"/>
            </a:endParaRPr>
          </a:p>
        </p:txBody>
      </p:sp>
      <p:sp>
        <p:nvSpPr>
          <p:cNvPr id="23" name="文本框 22"/>
          <p:cNvSpPr txBox="1"/>
          <p:nvPr>
            <p:custDataLst>
              <p:tags r:id="rId5"/>
            </p:custDataLst>
          </p:nvPr>
        </p:nvSpPr>
        <p:spPr>
          <a:xfrm>
            <a:off x="6671998" y="2564721"/>
            <a:ext cx="4572000" cy="959485"/>
          </a:xfrm>
          <a:prstGeom prst="rect">
            <a:avLst/>
          </a:prstGeom>
          <a:noFill/>
        </p:spPr>
        <p:txBody>
          <a:bodyPr wrap="square" lIns="0" tIns="0" rIns="0" bIns="0" rtlCol="0">
            <a:spAutoFit/>
          </a:bodyPr>
          <a:lstStyle/>
          <a:p>
            <a:pPr algn="just" eaLnBrk="1">
              <a:lnSpc>
                <a:spcPct val="130000"/>
              </a:lnSpc>
            </a:pPr>
            <a:r>
              <a:rPr lang="zh-CN" altLang="en-US" sz="1600" b="1" dirty="0">
                <a:latin typeface="微软雅黑" panose="020B0503020204020204" pitchFamily="34" charset="-122"/>
                <a:sym typeface="+mn-ea"/>
              </a:rPr>
              <a:t>“工程”一词，最早产生于十八世纪的欧洲，其本义是兵器制造、军事目的的各项劳作，后扩展到许多领域，如制造机器、架桥修路等。</a:t>
            </a:r>
            <a:endParaRPr lang="zh-CN" altLang="en-US" sz="1600" b="1" spc="300" dirty="0">
              <a:solidFill>
                <a:schemeClr val="tx1">
                  <a:lumMod val="85000"/>
                  <a:lumOff val="15000"/>
                </a:schemeClr>
              </a:solidFill>
              <a:latin typeface="微软雅黑" panose="020B0503020204020204" pitchFamily="34" charset="-122"/>
            </a:endParaRPr>
          </a:p>
        </p:txBody>
      </p:sp>
      <p:sp>
        <p:nvSpPr>
          <p:cNvPr id="24" name="文本框 23"/>
          <p:cNvSpPr txBox="1"/>
          <p:nvPr>
            <p:custDataLst>
              <p:tags r:id="rId6"/>
            </p:custDataLst>
          </p:nvPr>
        </p:nvSpPr>
        <p:spPr>
          <a:xfrm>
            <a:off x="1118235" y="1520825"/>
            <a:ext cx="1958975" cy="505588"/>
          </a:xfrm>
          <a:prstGeom prst="rect">
            <a:avLst/>
          </a:prstGeom>
          <a:noFill/>
        </p:spPr>
        <p:txBody>
          <a:bodyPr wrap="square" lIns="0" tIns="0" rIns="0" bIns="0" rtlCol="0">
            <a:spAutoFit/>
          </a:bodyPr>
          <a:lstStyle/>
          <a:p>
            <a:pPr>
              <a:lnSpc>
                <a:spcPct val="130000"/>
              </a:lnSpc>
            </a:pPr>
            <a:r>
              <a:rPr lang="zh-CN" altLang="en-US" sz="2800" b="1" spc="300" dirty="0">
                <a:solidFill>
                  <a:schemeClr val="bg1"/>
                </a:solidFill>
                <a:latin typeface="微软雅黑" panose="020B0503020204020204" pitchFamily="34" charset="-122"/>
              </a:rPr>
              <a:t>词汇起源</a:t>
            </a:r>
            <a:endParaRPr lang="zh-CN" altLang="en-US" sz="2800" b="1" spc="300" dirty="0">
              <a:solidFill>
                <a:schemeClr val="bg1"/>
              </a:solidFill>
              <a:latin typeface="微软雅黑" panose="020B0503020204020204" pitchFamily="34" charset="-122"/>
            </a:endParaRPr>
          </a:p>
        </p:txBody>
      </p:sp>
      <p:sp>
        <p:nvSpPr>
          <p:cNvPr id="25" name="文本框 24"/>
          <p:cNvSpPr txBox="1"/>
          <p:nvPr>
            <p:custDataLst>
              <p:tags r:id="rId7"/>
            </p:custDataLst>
          </p:nvPr>
        </p:nvSpPr>
        <p:spPr>
          <a:xfrm>
            <a:off x="1137295" y="2413828"/>
            <a:ext cx="4572000" cy="325025"/>
          </a:xfrm>
          <a:prstGeom prst="rect">
            <a:avLst/>
          </a:prstGeom>
          <a:noFill/>
        </p:spPr>
        <p:txBody>
          <a:bodyPr wrap="square" lIns="0" tIns="0" rIns="0" bIns="0" rtlCol="0">
            <a:spAutoFit/>
          </a:bodyPr>
          <a:lstStyle/>
          <a:p>
            <a:pPr>
              <a:lnSpc>
                <a:spcPct val="130000"/>
              </a:lnSpc>
            </a:pPr>
            <a:r>
              <a:rPr lang="zh-CN" altLang="en-US" b="1" spc="300" dirty="0">
                <a:solidFill>
                  <a:schemeClr val="bg1"/>
                </a:solidFill>
                <a:latin typeface="微软雅黑" panose="020B0503020204020204" pitchFamily="34" charset="-122"/>
              </a:rPr>
              <a:t>科学</a:t>
            </a:r>
            <a:endParaRPr lang="zh-CN" altLang="en-US" b="1" spc="300" dirty="0">
              <a:solidFill>
                <a:schemeClr val="bg1"/>
              </a:solidFill>
              <a:latin typeface="微软雅黑" panose="020B0503020204020204" pitchFamily="34" charset="-122"/>
            </a:endParaRPr>
          </a:p>
        </p:txBody>
      </p:sp>
      <p:cxnSp>
        <p:nvCxnSpPr>
          <p:cNvPr id="26" name="直接连接符 25"/>
          <p:cNvCxnSpPr/>
          <p:nvPr>
            <p:custDataLst>
              <p:tags r:id="rId8"/>
            </p:custDataLst>
          </p:nvPr>
        </p:nvCxnSpPr>
        <p:spPr>
          <a:xfrm>
            <a:off x="1174594" y="219271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custDataLst>
              <p:tags r:id="rId9"/>
            </p:custDataLst>
          </p:nvPr>
        </p:nvSpPr>
        <p:spPr>
          <a:xfrm>
            <a:off x="1280160" y="2820670"/>
            <a:ext cx="4211955" cy="959485"/>
          </a:xfrm>
          <a:prstGeom prst="rect">
            <a:avLst/>
          </a:prstGeom>
          <a:noFill/>
        </p:spPr>
        <p:txBody>
          <a:bodyPr wrap="square" lIns="0" tIns="0" rIns="0" bIns="0" rtlCol="0">
            <a:spAutoFit/>
          </a:bodyPr>
          <a:lstStyle/>
          <a:p>
            <a:pPr algn="just" eaLnBrk="1">
              <a:lnSpc>
                <a:spcPct val="130000"/>
              </a:lnSpc>
              <a:buClrTx/>
              <a:buSzTx/>
              <a:buFontTx/>
            </a:pPr>
            <a:r>
              <a:rPr lang="en-US" altLang="zh-CN" sz="1600" b="1" spc="300" dirty="0">
                <a:solidFill>
                  <a:schemeClr val="bg1"/>
                </a:solidFill>
                <a:latin typeface="微软雅黑" panose="020B0503020204020204" pitchFamily="34" charset="-122"/>
                <a:sym typeface="+mn-ea"/>
              </a:rPr>
              <a:t>“</a:t>
            </a:r>
            <a:r>
              <a:rPr lang="zh-CN" altLang="en-US" sz="1600" b="1" spc="300" dirty="0">
                <a:solidFill>
                  <a:schemeClr val="bg1"/>
                </a:solidFill>
                <a:latin typeface="微软雅黑" panose="020B0503020204020204" pitchFamily="34" charset="-122"/>
                <a:sym typeface="+mn-ea"/>
              </a:rPr>
              <a:t>科学”源于拉丁文</a:t>
            </a:r>
            <a:r>
              <a:rPr lang="zh-CN" altLang="en-US" sz="1600" b="1" spc="300" dirty="0">
                <a:solidFill>
                  <a:schemeClr val="bg1"/>
                </a:solidFill>
                <a:latin typeface="微软雅黑" panose="020B0503020204020204" pitchFamily="34" charset="-122"/>
                <a:cs typeface="Calibri" panose="020F0502020204030204" charset="0"/>
                <a:sym typeface="+mn-ea"/>
              </a:rPr>
              <a:t>scientia</a:t>
            </a:r>
            <a:r>
              <a:rPr lang="zh-CN" altLang="en-US" sz="1600" b="1" spc="300" dirty="0">
                <a:solidFill>
                  <a:schemeClr val="bg1"/>
                </a:solidFill>
                <a:latin typeface="微软雅黑" panose="020B0503020204020204" pitchFamily="34" charset="-122"/>
                <a:sym typeface="+mn-ea"/>
              </a:rPr>
              <a:t>，本义是知识和学问的意思。通常认为，科学以</a:t>
            </a:r>
            <a:r>
              <a:rPr lang="zh-CN" altLang="en-US" sz="1600" b="1" spc="300" dirty="0">
                <a:solidFill>
                  <a:srgbClr val="FFFF00"/>
                </a:solidFill>
                <a:latin typeface="微软雅黑" panose="020B0503020204020204" pitchFamily="34" charset="-122"/>
                <a:sym typeface="+mn-ea"/>
              </a:rPr>
              <a:t>探索发现为核心</a:t>
            </a:r>
            <a:r>
              <a:rPr lang="zh-CN" altLang="en-US" sz="1600" b="1" spc="300" dirty="0">
                <a:solidFill>
                  <a:schemeClr val="bg1"/>
                </a:solidFill>
                <a:latin typeface="微软雅黑" panose="020B0503020204020204" pitchFamily="34" charset="-122"/>
                <a:sym typeface="+mn-ea"/>
              </a:rPr>
              <a:t>。</a:t>
            </a:r>
            <a:endParaRPr lang="zh-CN" altLang="en-US" sz="1600" b="1" spc="300" dirty="0">
              <a:solidFill>
                <a:schemeClr val="bg1"/>
              </a:solidFill>
              <a:latin typeface="微软雅黑" panose="020B0503020204020204" pitchFamily="34" charset="-122"/>
            </a:endParaRPr>
          </a:p>
        </p:txBody>
      </p:sp>
      <p:sp>
        <p:nvSpPr>
          <p:cNvPr id="29" name="文本框 28"/>
          <p:cNvSpPr txBox="1"/>
          <p:nvPr>
            <p:custDataLst>
              <p:tags r:id="rId10"/>
            </p:custDataLst>
          </p:nvPr>
        </p:nvSpPr>
        <p:spPr>
          <a:xfrm>
            <a:off x="6671998" y="3704117"/>
            <a:ext cx="4572000" cy="1568635"/>
          </a:xfrm>
          <a:prstGeom prst="rect">
            <a:avLst/>
          </a:prstGeom>
          <a:noFill/>
        </p:spPr>
        <p:txBody>
          <a:bodyPr wrap="square" lIns="0" tIns="0" rIns="0" bIns="0" rtlCol="0">
            <a:spAutoFit/>
          </a:bodyPr>
          <a:lstStyle/>
          <a:p>
            <a:pPr algn="just" eaLnBrk="1">
              <a:lnSpc>
                <a:spcPct val="130000"/>
              </a:lnSpc>
            </a:pPr>
            <a:r>
              <a:rPr lang="zh-CN" altLang="en-US" sz="1600" b="1" dirty="0">
                <a:latin typeface="微软雅黑" panose="020B0503020204020204" pitchFamily="34" charset="-122"/>
                <a:sym typeface="+mn-ea"/>
              </a:rPr>
              <a:t>一般认为，工程</a:t>
            </a:r>
            <a:r>
              <a:rPr lang="zh-CN" altLang="en-US" sz="1600" b="1" dirty="0">
                <a:solidFill>
                  <a:srgbClr val="FF0000"/>
                </a:solidFill>
                <a:latin typeface="微软雅黑" panose="020B0503020204020204" pitchFamily="34" charset="-122"/>
                <a:sym typeface="+mn-ea"/>
              </a:rPr>
              <a:t>以建造为核心</a:t>
            </a:r>
            <a:r>
              <a:rPr lang="zh-CN" altLang="en-US" sz="1600" b="1" dirty="0">
                <a:latin typeface="微软雅黑" panose="020B0503020204020204" pitchFamily="34" charset="-122"/>
                <a:sym typeface="+mn-ea"/>
              </a:rPr>
              <a:t>，着重解决“做出了什么”的问题。</a:t>
            </a:r>
            <a:endParaRPr lang="en-US" altLang="zh-CN" sz="1600" b="1" dirty="0">
              <a:latin typeface="微软雅黑" panose="020B0503020204020204" pitchFamily="34" charset="-122"/>
              <a:sym typeface="+mn-ea"/>
            </a:endParaRPr>
          </a:p>
          <a:p>
            <a:pPr algn="just" eaLnBrk="1">
              <a:lnSpc>
                <a:spcPct val="130000"/>
              </a:lnSpc>
            </a:pPr>
            <a:endParaRPr lang="en-US" altLang="zh-CN" sz="1600" b="1" spc="300" dirty="0">
              <a:solidFill>
                <a:schemeClr val="tx1">
                  <a:lumMod val="85000"/>
                  <a:lumOff val="15000"/>
                </a:schemeClr>
              </a:solidFill>
              <a:latin typeface="微软雅黑" panose="020B0503020204020204" pitchFamily="34" charset="-122"/>
              <a:sym typeface="+mn-ea"/>
            </a:endParaRPr>
          </a:p>
          <a:p>
            <a:pPr algn="just" eaLnBrk="1">
              <a:lnSpc>
                <a:spcPct val="130000"/>
              </a:lnSpc>
            </a:pPr>
            <a:r>
              <a:rPr lang="zh-CN" altLang="en-US" sz="1600" b="1" dirty="0">
                <a:solidFill>
                  <a:schemeClr val="tx1">
                    <a:lumMod val="85000"/>
                    <a:lumOff val="15000"/>
                  </a:schemeClr>
                </a:solidFill>
                <a:latin typeface="微软雅黑" panose="020B0503020204020204" pitchFamily="34" charset="-122"/>
                <a:sym typeface="+mn-ea"/>
              </a:rPr>
              <a:t>工程的结果通常是某个具体实物且具有独特性，其系统一般具有复杂性。</a:t>
            </a:r>
            <a:endParaRPr lang="zh-CN" altLang="en-US" sz="1600" b="1" dirty="0">
              <a:solidFill>
                <a:schemeClr val="tx1">
                  <a:lumMod val="85000"/>
                  <a:lumOff val="15000"/>
                </a:schemeClr>
              </a:solidFill>
              <a:latin typeface="微软雅黑" panose="020B0503020204020204" pitchFamily="34" charset="-122"/>
            </a:endParaRPr>
          </a:p>
        </p:txBody>
      </p:sp>
      <p:sp>
        <p:nvSpPr>
          <p:cNvPr id="30" name="文本框 29"/>
          <p:cNvSpPr txBox="1"/>
          <p:nvPr>
            <p:custDataLst>
              <p:tags r:id="rId11"/>
            </p:custDataLst>
          </p:nvPr>
        </p:nvSpPr>
        <p:spPr>
          <a:xfrm>
            <a:off x="1137295" y="3920268"/>
            <a:ext cx="4572000" cy="325025"/>
          </a:xfrm>
          <a:prstGeom prst="rect">
            <a:avLst/>
          </a:prstGeom>
          <a:noFill/>
        </p:spPr>
        <p:txBody>
          <a:bodyPr wrap="square" lIns="0" tIns="0" rIns="0" bIns="0" rtlCol="0">
            <a:spAutoFit/>
          </a:bodyPr>
          <a:lstStyle/>
          <a:p>
            <a:pPr>
              <a:lnSpc>
                <a:spcPct val="130000"/>
              </a:lnSpc>
            </a:pPr>
            <a:r>
              <a:rPr lang="zh-CN" b="1" spc="300" dirty="0">
                <a:solidFill>
                  <a:schemeClr val="bg1"/>
                </a:solidFill>
                <a:latin typeface="微软雅黑" panose="020B0503020204020204" pitchFamily="34" charset="-122"/>
              </a:rPr>
              <a:t>技术</a:t>
            </a:r>
            <a:endParaRPr lang="zh-CN" b="1" spc="300" dirty="0">
              <a:solidFill>
                <a:schemeClr val="bg1"/>
              </a:solidFill>
              <a:latin typeface="微软雅黑" panose="020B0503020204020204" pitchFamily="34" charset="-122"/>
            </a:endParaRPr>
          </a:p>
        </p:txBody>
      </p:sp>
      <p:sp>
        <p:nvSpPr>
          <p:cNvPr id="31" name="文本框 30"/>
          <p:cNvSpPr txBox="1"/>
          <p:nvPr>
            <p:custDataLst>
              <p:tags r:id="rId12"/>
            </p:custDataLst>
          </p:nvPr>
        </p:nvSpPr>
        <p:spPr>
          <a:xfrm>
            <a:off x="1199515" y="4326890"/>
            <a:ext cx="4429125" cy="1279525"/>
          </a:xfrm>
          <a:prstGeom prst="rect">
            <a:avLst/>
          </a:prstGeom>
          <a:noFill/>
        </p:spPr>
        <p:txBody>
          <a:bodyPr wrap="square" lIns="0" tIns="0" rIns="0" bIns="0" rtlCol="0">
            <a:spAutoFit/>
          </a:bodyPr>
          <a:lstStyle/>
          <a:p>
            <a:pPr algn="just" eaLnBrk="1">
              <a:lnSpc>
                <a:spcPct val="130000"/>
              </a:lnSpc>
              <a:buClrTx/>
              <a:buSzTx/>
              <a:buFontTx/>
            </a:pPr>
            <a:r>
              <a:rPr lang="zh-CN" altLang="en-US" sz="1600" b="1" spc="300" dirty="0">
                <a:solidFill>
                  <a:schemeClr val="bg1"/>
                </a:solidFill>
                <a:latin typeface="微软雅黑" panose="020B0503020204020204" pitchFamily="34" charset="-122"/>
                <a:sym typeface="+mn-ea"/>
              </a:rPr>
              <a:t>“技术”由希腊文</a:t>
            </a:r>
            <a:r>
              <a:rPr lang="zh-CN" altLang="en-US" sz="1600" b="1" spc="300" dirty="0">
                <a:solidFill>
                  <a:schemeClr val="bg1"/>
                </a:solidFill>
                <a:latin typeface="微软雅黑" panose="020B0503020204020204" pitchFamily="34" charset="-122"/>
                <a:cs typeface="Calibri" panose="020F0502020204030204" charset="0"/>
                <a:sym typeface="+mn-ea"/>
              </a:rPr>
              <a:t>techne</a:t>
            </a:r>
            <a:r>
              <a:rPr lang="zh-CN" altLang="en-US" sz="1600" b="1" spc="300" dirty="0">
                <a:solidFill>
                  <a:schemeClr val="bg1"/>
                </a:solidFill>
                <a:latin typeface="微软雅黑" panose="020B0503020204020204" pitchFamily="34" charset="-122"/>
                <a:sym typeface="+mn-ea"/>
              </a:rPr>
              <a:t>（工艺、技能）和</a:t>
            </a:r>
            <a:r>
              <a:rPr lang="zh-CN" altLang="en-US" sz="1600" b="1" spc="300" dirty="0">
                <a:solidFill>
                  <a:schemeClr val="bg1"/>
                </a:solidFill>
                <a:latin typeface="微软雅黑" panose="020B0503020204020204" pitchFamily="34" charset="-122"/>
                <a:cs typeface="Calibri" panose="020F0502020204030204" charset="0"/>
                <a:sym typeface="+mn-ea"/>
              </a:rPr>
              <a:t>logos</a:t>
            </a:r>
            <a:r>
              <a:rPr lang="zh-CN" altLang="en-US" sz="1600" b="1" spc="300" dirty="0">
                <a:solidFill>
                  <a:schemeClr val="bg1"/>
                </a:solidFill>
                <a:latin typeface="微软雅黑" panose="020B0503020204020204" pitchFamily="34" charset="-122"/>
                <a:sym typeface="+mn-ea"/>
              </a:rPr>
              <a:t>（词，讲话）构成，意为工艺、技能。一般认为，技术</a:t>
            </a:r>
            <a:r>
              <a:rPr lang="zh-CN" altLang="en-US" sz="1600" b="1" spc="300" dirty="0">
                <a:solidFill>
                  <a:srgbClr val="FFFF00"/>
                </a:solidFill>
                <a:latin typeface="微软雅黑" panose="020B0503020204020204" pitchFamily="34" charset="-122"/>
                <a:sym typeface="+mn-ea"/>
              </a:rPr>
              <a:t>以发明革新为核心</a:t>
            </a:r>
            <a:r>
              <a:rPr lang="zh-CN" altLang="en-US" sz="1600" b="1" spc="300" dirty="0">
                <a:solidFill>
                  <a:schemeClr val="bg1"/>
                </a:solidFill>
                <a:latin typeface="微软雅黑" panose="020B0503020204020204" pitchFamily="34" charset="-122"/>
                <a:sym typeface="+mn-ea"/>
              </a:rPr>
              <a:t>。</a:t>
            </a:r>
            <a:endParaRPr lang="en-US" altLang="zh-CN" sz="1600" b="1" spc="300" dirty="0">
              <a:solidFill>
                <a:schemeClr val="bg1"/>
              </a:solidFill>
              <a:latin typeface="微软雅黑" panose="020B0503020204020204" pitchFamily="34" charset="-122"/>
              <a:sym typeface="+mn-ea"/>
            </a:endParaRPr>
          </a:p>
        </p:txBody>
      </p:sp>
      <p:pic>
        <p:nvPicPr>
          <p:cNvPr id="2" name="图片占位符 32"/>
          <p:cNvPicPr>
            <a:picLocks noChangeAspect="1"/>
          </p:cNvPicPr>
          <p:nvPr/>
        </p:nvPicPr>
        <p:blipFill>
          <a:blip r:embed="rId13" cstate="print">
            <a:extLst>
              <a:ext uri="{28A0092B-C50C-407E-A947-70E740481C1C}">
                <a14:useLocalDpi xmlns:a14="http://schemas.microsoft.com/office/drawing/2010/main" val="0"/>
              </a:ext>
            </a:extLst>
          </a:blip>
          <a:srcRect l="3288" r="3288"/>
          <a:stretch>
            <a:fillRect/>
          </a:stretch>
        </p:blipFill>
        <p:spPr>
          <a:xfrm>
            <a:off x="10471166" y="1584621"/>
            <a:ext cx="642134" cy="6421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图片占位符 32"/>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8301892" y="1584621"/>
            <a:ext cx="642134" cy="6421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图片占位符 32"/>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9382477" y="1584621"/>
            <a:ext cx="642134" cy="6421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 name="直接连接符 4"/>
          <p:cNvCxnSpPr/>
          <p:nvPr>
            <p:custDataLst>
              <p:tags r:id="rId16"/>
            </p:custDataLst>
          </p:nvPr>
        </p:nvCxnSpPr>
        <p:spPr>
          <a:xfrm>
            <a:off x="6816090" y="2226755"/>
            <a:ext cx="559638" cy="0"/>
          </a:xfrm>
          <a:prstGeom prst="line">
            <a:avLst/>
          </a:prstGeom>
          <a:ln w="38100">
            <a:solidFill>
              <a:srgbClr val="006C3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4766"/>
    </mc:Choice>
    <mc:Fallback>
      <p:transition spd="slow" advTm="2476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9544" y="220710"/>
            <a:ext cx="4466456" cy="480131"/>
          </a:xfrm>
        </p:spPr>
        <p:txBody>
          <a:bodyPr/>
          <a:lstStyle/>
          <a:p>
            <a:r>
              <a:rPr lang="zh-CN" altLang="en-US" dirty="0"/>
              <a:t>什么是科学、技术和工程？</a:t>
            </a:r>
            <a:endParaRPr lang="zh-CN" altLang="en-US" dirty="0"/>
          </a:p>
        </p:txBody>
      </p:sp>
      <p:sp>
        <p:nvSpPr>
          <p:cNvPr id="3" name="文本框 2"/>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1</a:t>
            </a:r>
            <a:endParaRPr lang="zh-CN" altLang="en-US" sz="3600" b="1" dirty="0">
              <a:solidFill>
                <a:schemeClr val="bg1"/>
              </a:solidFill>
              <a:latin typeface="微软雅黑" panose="020B0503020204020204" pitchFamily="34" charset="-122"/>
            </a:endParaRPr>
          </a:p>
        </p:txBody>
      </p:sp>
      <p:sp>
        <p:nvSpPr>
          <p:cNvPr id="5" name="文本框 4"/>
          <p:cNvSpPr txBox="1"/>
          <p:nvPr/>
        </p:nvSpPr>
        <p:spPr>
          <a:xfrm>
            <a:off x="858482" y="1011249"/>
            <a:ext cx="4808037" cy="5170646"/>
          </a:xfrm>
          <a:prstGeom prst="rect">
            <a:avLst/>
          </a:prstGeom>
          <a:noFill/>
        </p:spPr>
        <p:txBody>
          <a:bodyPr wrap="square" rtlCol="0">
            <a:spAutoFit/>
          </a:bodyPr>
          <a:lstStyle/>
          <a:p>
            <a:r>
              <a:rPr lang="zh-CN" altLang="en-US" sz="3600" b="1" dirty="0">
                <a:solidFill>
                  <a:srgbClr val="006C39"/>
                </a:solidFill>
                <a:latin typeface="+mj-lt"/>
              </a:rPr>
              <a:t>辞海释义</a:t>
            </a:r>
            <a:endParaRPr lang="en-US" altLang="zh-CN" sz="3600" b="1" dirty="0">
              <a:solidFill>
                <a:srgbClr val="006C39"/>
              </a:solidFill>
              <a:latin typeface="+mj-lt"/>
            </a:endParaRPr>
          </a:p>
          <a:p>
            <a:endParaRPr lang="en-US" altLang="zh-CN" sz="1400" b="1" dirty="0">
              <a:latin typeface="+mj-lt"/>
            </a:endParaRPr>
          </a:p>
          <a:p>
            <a:r>
              <a:rPr lang="zh-CN" altLang="en-US" sz="3600" b="1" dirty="0">
                <a:latin typeface="+mj-lt"/>
              </a:rPr>
              <a:t>科 学</a:t>
            </a:r>
            <a:endParaRPr lang="en-US" altLang="zh-CN" sz="3600" b="1" dirty="0">
              <a:latin typeface="+mj-lt"/>
            </a:endParaRPr>
          </a:p>
          <a:p>
            <a:endParaRPr lang="en-US" altLang="zh-CN" sz="1000" b="1" dirty="0">
              <a:latin typeface="+mj-lt"/>
            </a:endParaRPr>
          </a:p>
          <a:p>
            <a:r>
              <a:rPr lang="zh-CN" altLang="en-US" b="1" dirty="0">
                <a:solidFill>
                  <a:srgbClr val="C00000"/>
                </a:solidFill>
              </a:rPr>
              <a:t>    运用范畴、定理、定律等思维形式反映现实世界各种现象的本质和规律的知识体系。</a:t>
            </a:r>
            <a:r>
              <a:rPr lang="zh-CN" altLang="en-US" b="1" dirty="0"/>
              <a:t>社会意识形式之一。按</a:t>
            </a:r>
            <a:r>
              <a:rPr lang="zh-CN" altLang="en-US" b="1" dirty="0">
                <a:solidFill>
                  <a:srgbClr val="C00000"/>
                </a:solidFill>
              </a:rPr>
              <a:t>研究对象</a:t>
            </a:r>
            <a:r>
              <a:rPr lang="zh-CN" altLang="en-US" b="1" dirty="0"/>
              <a:t>的不同，可分为自然科学、社会科学和思维科学，以及总括和贯穿于三个领域的哲学和数学。按</a:t>
            </a:r>
            <a:r>
              <a:rPr lang="zh-CN" altLang="en-US" b="1" dirty="0">
                <a:solidFill>
                  <a:srgbClr val="C00000"/>
                </a:solidFill>
              </a:rPr>
              <a:t>与实践的不同联系</a:t>
            </a:r>
            <a:r>
              <a:rPr lang="zh-CN" altLang="en-US" b="1" dirty="0"/>
              <a:t>，可分为理论科学、技术科学、应用科学等。科学来源于社会实践，服务于社会实践。它是一种在历史上起推动作用的革命力量，在现代，科学技术是第一生产力。科学的发展和作用受社会历史条件的制约。现代科学正沿着学科高度分化和高度综合的整体化方向发展。社会主义现代化建设，必须汲取和掌握一切先进的科学技术。</a:t>
            </a:r>
            <a:endParaRPr lang="en-US" altLang="zh-CN" b="1" dirty="0"/>
          </a:p>
        </p:txBody>
      </p:sp>
      <p:sp>
        <p:nvSpPr>
          <p:cNvPr id="6" name="文本框 5"/>
          <p:cNvSpPr txBox="1"/>
          <p:nvPr/>
        </p:nvSpPr>
        <p:spPr>
          <a:xfrm>
            <a:off x="6456218" y="1401999"/>
            <a:ext cx="4757114" cy="4555093"/>
          </a:xfrm>
          <a:prstGeom prst="rect">
            <a:avLst/>
          </a:prstGeom>
          <a:noFill/>
        </p:spPr>
        <p:txBody>
          <a:bodyPr wrap="square">
            <a:spAutoFit/>
          </a:bodyPr>
          <a:lstStyle/>
          <a:p>
            <a:r>
              <a:rPr lang="zh-CN" altLang="en-US" sz="3600" b="1" dirty="0"/>
              <a:t>技 术</a:t>
            </a:r>
            <a:endParaRPr lang="en-US" altLang="zh-CN" sz="3600" b="1" dirty="0"/>
          </a:p>
          <a:p>
            <a:endParaRPr lang="en-US" altLang="zh-CN" sz="1000" b="1" dirty="0"/>
          </a:p>
          <a:p>
            <a:r>
              <a:rPr lang="zh-CN" altLang="en-US" b="1" dirty="0">
                <a:solidFill>
                  <a:srgbClr val="C00000"/>
                </a:solidFill>
              </a:rPr>
              <a:t>    泛指根据生产实践经验和自然科学原理而发展成的各种工艺操作方法与技能。</a:t>
            </a:r>
            <a:r>
              <a:rPr lang="zh-CN" altLang="en-US" b="1" dirty="0"/>
              <a:t>如电工技术、焊接技术、木工技术、基因技术等。还包括相应的生产工具和其他设备，以及生产的工艺过程或作业程序等。</a:t>
            </a:r>
            <a:endParaRPr lang="en-US" altLang="zh-CN" b="1" dirty="0"/>
          </a:p>
          <a:p>
            <a:endParaRPr lang="en-US" altLang="zh-CN" b="1" dirty="0"/>
          </a:p>
          <a:p>
            <a:r>
              <a:rPr lang="zh-CN" altLang="en-US" sz="3600" b="1" dirty="0"/>
              <a:t>工 程</a:t>
            </a:r>
            <a:endParaRPr lang="en-US" altLang="zh-CN" sz="3600" b="1" dirty="0"/>
          </a:p>
          <a:p>
            <a:endParaRPr lang="en-US" altLang="zh-CN" sz="1000" b="1" dirty="0"/>
          </a:p>
          <a:p>
            <a:r>
              <a:rPr lang="zh-CN" altLang="en-US" b="1" dirty="0">
                <a:solidFill>
                  <a:srgbClr val="C00000"/>
                </a:solidFill>
              </a:rPr>
              <a:t>    将自然科学的原理应用到实际中去而形成的各学科的总称。</a:t>
            </a:r>
            <a:r>
              <a:rPr lang="zh-CN" altLang="en-US" b="1" dirty="0"/>
              <a:t>如土木工程，冶金工程等。哲学学科是应用数学、物理学、化学、生物学等基础科学的原理，结合在科学实验及生产实践中所积累的技术经验而发展出来的。</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advTm="43758"/>
    </mc:Choice>
    <mc:Fallback>
      <p:transition spd="slow" advTm="437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617636" y="4088765"/>
            <a:ext cx="1657350" cy="78394"/>
            <a:chOff x="1721420" y="2967038"/>
            <a:chExt cx="1657350" cy="78394"/>
          </a:xfrm>
          <a:solidFill>
            <a:schemeClr val="accent4"/>
          </a:solidFill>
        </p:grpSpPr>
        <p:cxnSp>
          <p:nvCxnSpPr>
            <p:cNvPr id="20" name="直接连接符 19"/>
            <p:cNvCxnSpPr/>
            <p:nvPr/>
          </p:nvCxnSpPr>
          <p:spPr>
            <a:xfrm>
              <a:off x="1721420" y="2971800"/>
              <a:ext cx="1657350"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flipV="1">
              <a:off x="2504627" y="2967038"/>
              <a:ext cx="90936" cy="78394"/>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22" name="文本框 21"/>
          <p:cNvSpPr txBox="1"/>
          <p:nvPr/>
        </p:nvSpPr>
        <p:spPr>
          <a:xfrm>
            <a:off x="858482" y="4127962"/>
            <a:ext cx="3052830" cy="2128229"/>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ctr" eaLnBrk="1" hangingPunct="1"/>
            <a:r>
              <a:rPr lang="zh-CN" altLang="en-US" b="1" dirty="0">
                <a:solidFill>
                  <a:schemeClr val="tx1"/>
                </a:solidFill>
              </a:rPr>
              <a:t>资本主义生产方式第一次</a:t>
            </a:r>
            <a:r>
              <a:rPr lang="zh-CN" altLang="en-US" b="1" dirty="0">
                <a:solidFill>
                  <a:srgbClr val="A13F0B"/>
                </a:solidFill>
              </a:rPr>
              <a:t>使用自然科学直接服务生产</a:t>
            </a:r>
            <a:r>
              <a:rPr lang="zh-CN" altLang="en-US" b="1" dirty="0">
                <a:solidFill>
                  <a:schemeClr val="tx1"/>
                </a:solidFill>
              </a:rPr>
              <a:t>，科学成为</a:t>
            </a:r>
            <a:r>
              <a:rPr lang="zh-CN" altLang="en-US" b="1" dirty="0">
                <a:solidFill>
                  <a:srgbClr val="A13F0B"/>
                </a:solidFill>
              </a:rPr>
              <a:t>生产财富的手段</a:t>
            </a:r>
            <a:r>
              <a:rPr lang="zh-CN" altLang="en-US" b="1" dirty="0">
                <a:solidFill>
                  <a:schemeClr val="tx1"/>
                </a:solidFill>
              </a:rPr>
              <a:t>，而社会对技术的需要进一步</a:t>
            </a:r>
            <a:r>
              <a:rPr lang="zh-CN" altLang="en-US" b="1" dirty="0">
                <a:solidFill>
                  <a:srgbClr val="A13F0B"/>
                </a:solidFill>
              </a:rPr>
              <a:t>推进科学发展。</a:t>
            </a:r>
            <a:endParaRPr lang="zh-CN" altLang="en-US" b="1" dirty="0">
              <a:solidFill>
                <a:srgbClr val="A13F0B"/>
              </a:solidFill>
            </a:endParaRPr>
          </a:p>
        </p:txBody>
      </p:sp>
      <p:sp>
        <p:nvSpPr>
          <p:cNvPr id="23" name="矩形: 圆角 20"/>
          <p:cNvSpPr/>
          <p:nvPr/>
        </p:nvSpPr>
        <p:spPr>
          <a:xfrm>
            <a:off x="1733720" y="3595356"/>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b="1" dirty="0">
                <a:solidFill>
                  <a:schemeClr val="accent1"/>
                </a:solidFill>
                <a:latin typeface="+mj-ea"/>
                <a:ea typeface="+mj-ea"/>
              </a:rPr>
              <a:t>社会条件</a:t>
            </a:r>
            <a:endParaRPr lang="zh-CN" altLang="en-US" sz="2000" b="1" dirty="0">
              <a:solidFill>
                <a:schemeClr val="accent1"/>
              </a:solidFill>
              <a:latin typeface="+mj-ea"/>
              <a:ea typeface="+mj-ea"/>
            </a:endParaRPr>
          </a:p>
        </p:txBody>
      </p:sp>
      <p:grpSp>
        <p:nvGrpSpPr>
          <p:cNvPr id="24" name="组合 23"/>
          <p:cNvGrpSpPr/>
          <p:nvPr/>
        </p:nvGrpSpPr>
        <p:grpSpPr>
          <a:xfrm>
            <a:off x="5267325" y="4088765"/>
            <a:ext cx="1657350" cy="78394"/>
            <a:chOff x="1721420" y="2967038"/>
            <a:chExt cx="1657350" cy="78394"/>
          </a:xfrm>
          <a:solidFill>
            <a:schemeClr val="accent4"/>
          </a:solidFill>
        </p:grpSpPr>
        <p:cxnSp>
          <p:nvCxnSpPr>
            <p:cNvPr id="25" name="直接连接符 24"/>
            <p:cNvCxnSpPr/>
            <p:nvPr/>
          </p:nvCxnSpPr>
          <p:spPr>
            <a:xfrm>
              <a:off x="1721420" y="2971800"/>
              <a:ext cx="1657350"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 name="等腰三角形 25"/>
            <p:cNvSpPr/>
            <p:nvPr/>
          </p:nvSpPr>
          <p:spPr>
            <a:xfrm flipV="1">
              <a:off x="2504627" y="2967038"/>
              <a:ext cx="90936" cy="78394"/>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27" name="文本框 26"/>
          <p:cNvSpPr txBox="1"/>
          <p:nvPr/>
        </p:nvSpPr>
        <p:spPr>
          <a:xfrm>
            <a:off x="4634989" y="4127962"/>
            <a:ext cx="2922021" cy="2128229"/>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ctr" eaLnBrk="1" hangingPunct="1"/>
            <a:r>
              <a:rPr lang="zh-CN" altLang="en-US" b="1" dirty="0">
                <a:solidFill>
                  <a:schemeClr val="tx1"/>
                </a:solidFill>
              </a:rPr>
              <a:t>马克思揭示了</a:t>
            </a:r>
            <a:r>
              <a:rPr lang="zh-CN" altLang="en-US" b="1" dirty="0">
                <a:solidFill>
                  <a:srgbClr val="A13F0B"/>
                </a:solidFill>
              </a:rPr>
              <a:t>技术是随着整个“机器体系”的发展而发展</a:t>
            </a:r>
            <a:r>
              <a:rPr lang="zh-CN" altLang="en-US" b="1" dirty="0">
                <a:solidFill>
                  <a:schemeClr val="tx1"/>
                </a:solidFill>
              </a:rPr>
              <a:t>的规律。恩格斯非常注重</a:t>
            </a:r>
            <a:r>
              <a:rPr lang="zh-CN" altLang="en-US" b="1" dirty="0">
                <a:solidFill>
                  <a:srgbClr val="A13F0B"/>
                </a:solidFill>
              </a:rPr>
              <a:t>自然科学及其历史的研究成果。</a:t>
            </a:r>
            <a:endParaRPr lang="zh-CN" altLang="en-US" b="1" dirty="0">
              <a:solidFill>
                <a:srgbClr val="A13F0B"/>
              </a:solidFill>
            </a:endParaRPr>
          </a:p>
        </p:txBody>
      </p:sp>
      <p:sp>
        <p:nvSpPr>
          <p:cNvPr id="28" name="矩形: 圆角 37"/>
          <p:cNvSpPr/>
          <p:nvPr/>
        </p:nvSpPr>
        <p:spPr>
          <a:xfrm>
            <a:off x="5383409" y="3595356"/>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b="1" dirty="0">
                <a:solidFill>
                  <a:schemeClr val="accent1"/>
                </a:solidFill>
                <a:latin typeface="+mj-ea"/>
                <a:ea typeface="+mj-ea"/>
              </a:rPr>
              <a:t>思想理论</a:t>
            </a:r>
            <a:endParaRPr lang="zh-CN" altLang="en-US" sz="2000" b="1" dirty="0">
              <a:solidFill>
                <a:schemeClr val="accent1"/>
              </a:solidFill>
              <a:latin typeface="+mj-ea"/>
              <a:ea typeface="+mj-ea"/>
            </a:endParaRPr>
          </a:p>
        </p:txBody>
      </p:sp>
      <p:grpSp>
        <p:nvGrpSpPr>
          <p:cNvPr id="29" name="组合 28"/>
          <p:cNvGrpSpPr/>
          <p:nvPr/>
        </p:nvGrpSpPr>
        <p:grpSpPr>
          <a:xfrm>
            <a:off x="8917014" y="4088765"/>
            <a:ext cx="1657350" cy="78394"/>
            <a:chOff x="1721420" y="2967038"/>
            <a:chExt cx="1657350" cy="78394"/>
          </a:xfrm>
          <a:solidFill>
            <a:schemeClr val="accent4"/>
          </a:solidFill>
        </p:grpSpPr>
        <p:cxnSp>
          <p:nvCxnSpPr>
            <p:cNvPr id="30" name="直接连接符 29"/>
            <p:cNvCxnSpPr/>
            <p:nvPr/>
          </p:nvCxnSpPr>
          <p:spPr>
            <a:xfrm>
              <a:off x="1721420" y="2971800"/>
              <a:ext cx="1657350" cy="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1" name="等腰三角形 30"/>
            <p:cNvSpPr/>
            <p:nvPr/>
          </p:nvSpPr>
          <p:spPr>
            <a:xfrm flipV="1">
              <a:off x="2504627" y="2967038"/>
              <a:ext cx="90936" cy="78394"/>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32" name="文本框 31"/>
          <p:cNvSpPr txBox="1"/>
          <p:nvPr/>
        </p:nvSpPr>
        <p:spPr>
          <a:xfrm>
            <a:off x="8355107" y="4111452"/>
            <a:ext cx="2872099" cy="2128229"/>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ctr" eaLnBrk="1" hangingPunct="1"/>
            <a:r>
              <a:rPr lang="zh-CN" altLang="en-US" b="1" dirty="0">
                <a:solidFill>
                  <a:schemeClr val="tx1"/>
                </a:solidFill>
              </a:rPr>
              <a:t>马克思、恩格斯在总结和概括 </a:t>
            </a:r>
            <a:r>
              <a:rPr lang="en-US" altLang="zh-CN" b="1" dirty="0">
                <a:solidFill>
                  <a:schemeClr val="tx1"/>
                </a:solidFill>
              </a:rPr>
              <a:t>19 </a:t>
            </a:r>
            <a:r>
              <a:rPr lang="zh-CN" altLang="en-US" b="1" dirty="0">
                <a:solidFill>
                  <a:schemeClr val="tx1"/>
                </a:solidFill>
              </a:rPr>
              <a:t>世纪科学技术成果的基础上，形成了</a:t>
            </a:r>
            <a:r>
              <a:rPr lang="zh-CN" altLang="en-US" b="1" dirty="0">
                <a:solidFill>
                  <a:srgbClr val="A13F0B"/>
                </a:solidFill>
              </a:rPr>
              <a:t>以辩证唯物主义为理论基础的科学技术思想</a:t>
            </a:r>
            <a:r>
              <a:rPr lang="zh-CN" altLang="en-US" b="1" dirty="0">
                <a:solidFill>
                  <a:schemeClr val="tx1"/>
                </a:solidFill>
              </a:rPr>
              <a:t>。</a:t>
            </a:r>
            <a:endParaRPr lang="zh-CN" altLang="en-US" b="1" dirty="0">
              <a:solidFill>
                <a:schemeClr val="tx1"/>
              </a:solidFill>
            </a:endParaRPr>
          </a:p>
        </p:txBody>
      </p:sp>
      <p:sp>
        <p:nvSpPr>
          <p:cNvPr id="33" name="矩形: 圆角 43"/>
          <p:cNvSpPr/>
          <p:nvPr/>
        </p:nvSpPr>
        <p:spPr>
          <a:xfrm>
            <a:off x="8874717" y="3595356"/>
            <a:ext cx="1832880"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b="1" dirty="0">
                <a:solidFill>
                  <a:schemeClr val="accent1"/>
                </a:solidFill>
                <a:latin typeface="+mj-ea"/>
                <a:ea typeface="+mj-ea"/>
              </a:rPr>
              <a:t>科学技术基础</a:t>
            </a:r>
            <a:endParaRPr lang="zh-CN" altLang="en-US" sz="2000" b="1" dirty="0">
              <a:solidFill>
                <a:schemeClr val="accent1"/>
              </a:solidFill>
              <a:latin typeface="+mj-ea"/>
              <a:ea typeface="+mj-ea"/>
            </a:endParaRPr>
          </a:p>
        </p:txBody>
      </p:sp>
      <p:pic>
        <p:nvPicPr>
          <p:cNvPr id="34" name="图片占位符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562552" y="1483001"/>
            <a:ext cx="1767600" cy="1767600"/>
          </a:xfrm>
          <a:prstGeom prst="ellipse">
            <a:avLst/>
          </a:prstGeom>
          <a:solidFill>
            <a:srgbClr val="F2A900">
              <a:lumMod val="40000"/>
              <a:lumOff val="60000"/>
            </a:srgbClr>
          </a:solidFill>
          <a:ln w="98425">
            <a:solidFill>
              <a:srgbClr val="FFFFFF"/>
            </a:solidFill>
            <a:miter lim="800000"/>
            <a:headEnd/>
            <a:tailEnd/>
          </a:ln>
          <a:effectLst>
            <a:outerShdw blurRad="368300" dist="50800" dir="5400000" sx="97000" sy="97000" algn="t" rotWithShape="0">
              <a:prstClr val="black">
                <a:alpha val="26000"/>
              </a:prstClr>
            </a:outerShdw>
          </a:effectLst>
        </p:spPr>
      </p:pic>
      <p:pic>
        <p:nvPicPr>
          <p:cNvPr id="37" name="图片占位符 3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212200" y="1483001"/>
            <a:ext cx="1767600" cy="1767600"/>
          </a:xfrm>
          <a:prstGeom prst="ellipse">
            <a:avLst/>
          </a:prstGeom>
          <a:solidFill>
            <a:srgbClr val="F2A900">
              <a:lumMod val="40000"/>
              <a:lumOff val="60000"/>
            </a:srgbClr>
          </a:solidFill>
          <a:ln w="98425">
            <a:solidFill>
              <a:srgbClr val="FFFFFF"/>
            </a:solidFill>
            <a:miter lim="800000"/>
            <a:headEnd/>
            <a:tailEnd/>
          </a:ln>
          <a:effectLst>
            <a:outerShdw blurRad="368300" dist="50800" dir="5400000" sx="97000" sy="97000" algn="t" rotWithShape="0">
              <a:prstClr val="black">
                <a:alpha val="26000"/>
              </a:prstClr>
            </a:outerShdw>
          </a:effectLst>
        </p:spPr>
      </p:pic>
      <p:pic>
        <p:nvPicPr>
          <p:cNvPr id="38" name="图片占位符 32"/>
          <p:cNvPicPr>
            <a:picLocks noChangeAspect="1"/>
          </p:cNvPicPr>
          <p:nvPr/>
        </p:nvPicPr>
        <p:blipFill rotWithShape="1">
          <a:blip r:embed="rId3" cstate="print">
            <a:extLst>
              <a:ext uri="{28A0092B-C50C-407E-A947-70E740481C1C}">
                <a14:useLocalDpi xmlns:a14="http://schemas.microsoft.com/office/drawing/2010/main" val="0"/>
              </a:ext>
            </a:extLst>
          </a:blip>
          <a:srcRect t="-1976"/>
          <a:stretch>
            <a:fillRect/>
          </a:stretch>
        </p:blipFill>
        <p:spPr>
          <a:xfrm>
            <a:off x="8861889" y="1483001"/>
            <a:ext cx="1767600" cy="1767600"/>
          </a:xfrm>
          <a:prstGeom prst="ellipse">
            <a:avLst/>
          </a:prstGeom>
          <a:solidFill>
            <a:srgbClr val="F2A900">
              <a:lumMod val="40000"/>
              <a:lumOff val="60000"/>
            </a:srgbClr>
          </a:solidFill>
          <a:ln w="98425">
            <a:solidFill>
              <a:srgbClr val="FFFFFF"/>
            </a:solidFill>
            <a:miter lim="800000"/>
            <a:headEnd/>
            <a:tailEnd/>
          </a:ln>
          <a:effectLst>
            <a:outerShdw blurRad="368300" dist="50800" dir="5400000" sx="97000" sy="97000" algn="t" rotWithShape="0">
              <a:prstClr val="black">
                <a:alpha val="26000"/>
              </a:prstClr>
            </a:outerShdw>
          </a:effectLst>
        </p:spPr>
      </p:pic>
      <p:sp>
        <p:nvSpPr>
          <p:cNvPr id="3" name="文本框 2"/>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1</a:t>
            </a:r>
            <a:endParaRPr lang="zh-CN" altLang="en-US" sz="3600" b="1" dirty="0">
              <a:solidFill>
                <a:schemeClr val="bg1"/>
              </a:solidFill>
              <a:latin typeface="微软雅黑" panose="020B0503020204020204" pitchFamily="34" charset="-122"/>
            </a:endParaRPr>
          </a:p>
        </p:txBody>
      </p:sp>
      <p:sp>
        <p:nvSpPr>
          <p:cNvPr id="6" name="标题 1"/>
          <p:cNvSpPr txBox="1"/>
          <p:nvPr/>
        </p:nvSpPr>
        <p:spPr bwMode="auto">
          <a:xfrm>
            <a:off x="1629544" y="220710"/>
            <a:ext cx="433114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马克思和恩格斯的科学观</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56693"/>
    </mc:Choice>
    <mc:Fallback>
      <p:transition spd="slow" advTm="5669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2587171" y="2231491"/>
            <a:ext cx="8589795" cy="293740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2" name="文本框 41"/>
          <p:cNvSpPr txBox="1"/>
          <p:nvPr/>
        </p:nvSpPr>
        <p:spPr>
          <a:xfrm>
            <a:off x="4250994" y="2441685"/>
            <a:ext cx="6658476" cy="987315"/>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a:r>
              <a:rPr lang="zh-CN" altLang="en-US" b="1" dirty="0">
                <a:solidFill>
                  <a:schemeClr val="tx1"/>
                </a:solidFill>
              </a:rPr>
              <a:t>（以往的）自然科学是抽象物质的，有唯心主义倾向。</a:t>
            </a:r>
            <a:endParaRPr lang="en-US" altLang="zh-CN" b="1" dirty="0">
              <a:solidFill>
                <a:schemeClr val="tx1"/>
              </a:solidFill>
            </a:endParaRPr>
          </a:p>
          <a:p>
            <a:pPr algn="just"/>
            <a:r>
              <a:rPr lang="en-US" altLang="zh-CN" b="1" dirty="0">
                <a:solidFill>
                  <a:schemeClr val="tx1"/>
                </a:solidFill>
              </a:rPr>
              <a:t>                        ——</a:t>
            </a:r>
            <a:r>
              <a:rPr lang="zh-CN" altLang="en-US" b="1" dirty="0">
                <a:solidFill>
                  <a:schemeClr val="tx1"/>
                </a:solidFill>
              </a:rPr>
              <a:t>马克思</a:t>
            </a:r>
            <a:r>
              <a:rPr lang="en-US" altLang="zh-CN" b="1" dirty="0">
                <a:solidFill>
                  <a:schemeClr val="tx1"/>
                </a:solidFill>
              </a:rPr>
              <a:t>《1844 </a:t>
            </a:r>
            <a:r>
              <a:rPr lang="zh-CN" altLang="en-US" b="1" dirty="0">
                <a:solidFill>
                  <a:schemeClr val="tx1"/>
                </a:solidFill>
              </a:rPr>
              <a:t>年经济学哲学手稿</a:t>
            </a:r>
            <a:r>
              <a:rPr lang="en-US" altLang="zh-CN" b="1" dirty="0">
                <a:solidFill>
                  <a:schemeClr val="tx1"/>
                </a:solidFill>
              </a:rPr>
              <a:t>》</a:t>
            </a:r>
            <a:endParaRPr lang="zh-CN" altLang="en-US" b="1" dirty="0">
              <a:solidFill>
                <a:schemeClr val="tx1"/>
              </a:solidFill>
            </a:endParaRPr>
          </a:p>
        </p:txBody>
      </p:sp>
      <p:sp>
        <p:nvSpPr>
          <p:cNvPr id="43" name="矩形: 圆角 93"/>
          <p:cNvSpPr/>
          <p:nvPr/>
        </p:nvSpPr>
        <p:spPr>
          <a:xfrm>
            <a:off x="4356394" y="1371513"/>
            <a:ext cx="6971056" cy="81615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马克思、恩格斯认为科学是排除了形而上学因素，建立在实践基础之上。</a:t>
            </a:r>
            <a:endParaRPr lang="zh-CN" altLang="en-US" sz="2400" b="1" dirty="0">
              <a:solidFill>
                <a:schemeClr val="accent4"/>
              </a:solidFill>
              <a:latin typeface="+mj-ea"/>
              <a:ea typeface="+mj-ea"/>
            </a:endParaRPr>
          </a:p>
        </p:txBody>
      </p:sp>
      <p:grpSp>
        <p:nvGrpSpPr>
          <p:cNvPr id="44" name="组合 43"/>
          <p:cNvGrpSpPr/>
          <p:nvPr/>
        </p:nvGrpSpPr>
        <p:grpSpPr>
          <a:xfrm>
            <a:off x="10265116" y="5357356"/>
            <a:ext cx="937250" cy="175081"/>
            <a:chOff x="10802319" y="5357813"/>
            <a:chExt cx="937250" cy="175081"/>
          </a:xfrm>
        </p:grpSpPr>
        <p:cxnSp>
          <p:nvCxnSpPr>
            <p:cNvPr id="45" name="直接连接符 44"/>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a:off x="4389273" y="3562349"/>
            <a:ext cx="6266371" cy="1285879"/>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a:r>
              <a:rPr lang="zh-CN" altLang="en-US" b="1" dirty="0">
                <a:solidFill>
                  <a:schemeClr val="tx1"/>
                </a:solidFill>
              </a:rPr>
              <a:t>“科学是经验的科学，科学就在于把</a:t>
            </a:r>
            <a:r>
              <a:rPr lang="zh-CN" altLang="en-US" b="1" dirty="0">
                <a:solidFill>
                  <a:srgbClr val="A13F0B"/>
                </a:solidFill>
              </a:rPr>
              <a:t>理性方法运用于感性材料</a:t>
            </a:r>
            <a:r>
              <a:rPr lang="zh-CN" altLang="en-US" b="1" dirty="0">
                <a:solidFill>
                  <a:schemeClr val="tx1"/>
                </a:solidFill>
              </a:rPr>
              <a:t>。</a:t>
            </a:r>
            <a:r>
              <a:rPr lang="zh-CN" altLang="en-US" b="1" dirty="0">
                <a:solidFill>
                  <a:srgbClr val="A13F0B"/>
                </a:solidFill>
              </a:rPr>
              <a:t>归纳、分析、比较、观察</a:t>
            </a:r>
            <a:r>
              <a:rPr lang="zh-CN" altLang="en-US" b="1" dirty="0">
                <a:solidFill>
                  <a:schemeClr val="tx1"/>
                </a:solidFill>
              </a:rPr>
              <a:t>和实验是理性方法的主要条件。”</a:t>
            </a:r>
            <a:endParaRPr lang="zh-CN" altLang="en-US" b="1" dirty="0">
              <a:solidFill>
                <a:schemeClr val="tx1"/>
              </a:solidFill>
            </a:endParaRPr>
          </a:p>
        </p:txBody>
      </p:sp>
      <p:pic>
        <p:nvPicPr>
          <p:cNvPr id="56" name="图片占位符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61625" y="1322849"/>
            <a:ext cx="3051091" cy="4479001"/>
          </a:xfrm>
          <a:prstGeom prst="rect">
            <a:avLst/>
          </a:prstGeom>
          <a:ln>
            <a:noFill/>
          </a:ln>
          <a:effectLst>
            <a:outerShdw blurRad="190500" algn="tl" rotWithShape="0">
              <a:srgbClr val="000000">
                <a:alpha val="70000"/>
              </a:srgbClr>
            </a:outerShdw>
          </a:effectLst>
        </p:spPr>
      </p:pic>
      <p:sp>
        <p:nvSpPr>
          <p:cNvPr id="2" name="文本框 1"/>
          <p:cNvSpPr txBox="1">
            <a:spLocks noChangeArrowheads="1"/>
          </p:cNvSpPr>
          <p:nvPr/>
        </p:nvSpPr>
        <p:spPr bwMode="auto">
          <a:xfrm>
            <a:off x="373583" y="137720"/>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1</a:t>
            </a:r>
            <a:endParaRPr lang="zh-CN" altLang="en-US" sz="3600" b="1" dirty="0">
              <a:solidFill>
                <a:schemeClr val="bg1"/>
              </a:solidFill>
              <a:latin typeface="微软雅黑" panose="020B0503020204020204" pitchFamily="34" charset="-122"/>
            </a:endParaRPr>
          </a:p>
        </p:txBody>
      </p:sp>
      <p:sp>
        <p:nvSpPr>
          <p:cNvPr id="3" name="标题 1"/>
          <p:cNvSpPr txBox="1"/>
          <p:nvPr/>
        </p:nvSpPr>
        <p:spPr bwMode="auto">
          <a:xfrm>
            <a:off x="1629544" y="220710"/>
            <a:ext cx="433114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马克思和恩格斯的科学观</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12805"/>
    </mc:Choice>
    <mc:Fallback>
      <p:transition spd="slow" advTm="1280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19428" y="176176"/>
            <a:ext cx="8643848" cy="867930"/>
          </a:xfrm>
        </p:spPr>
        <p:txBody>
          <a:bodyPr/>
          <a:lstStyle/>
          <a:p>
            <a:r>
              <a:rPr lang="zh-CN" altLang="en-US" dirty="0"/>
              <a:t>马克思和恩格斯的技术观</a:t>
            </a:r>
            <a:br>
              <a:rPr lang="zh-CN" altLang="en-US" dirty="0"/>
            </a:br>
            <a:endParaRPr lang="zh-CN" altLang="en-US" dirty="0"/>
          </a:p>
        </p:txBody>
      </p:sp>
      <p:sp>
        <p:nvSpPr>
          <p:cNvPr id="4" name="文本框 3"/>
          <p:cNvSpPr txBox="1">
            <a:spLocks noChangeArrowheads="1"/>
          </p:cNvSpPr>
          <p:nvPr/>
        </p:nvSpPr>
        <p:spPr bwMode="auto">
          <a:xfrm>
            <a:off x="334946" y="111962"/>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latin typeface="微软雅黑" panose="020B0503020204020204" pitchFamily="34" charset="-122"/>
              </a:rPr>
              <a:t>1</a:t>
            </a:r>
            <a:endParaRPr lang="zh-CN" altLang="en-US" sz="3600" b="1" dirty="0">
              <a:solidFill>
                <a:schemeClr val="bg1"/>
              </a:solidFill>
              <a:latin typeface="微软雅黑" panose="020B0503020204020204" pitchFamily="34" charset="-122"/>
            </a:endParaRPr>
          </a:p>
        </p:txBody>
      </p:sp>
      <p:sp>
        <p:nvSpPr>
          <p:cNvPr id="5" name="文本框 4"/>
          <p:cNvSpPr txBox="1"/>
          <p:nvPr/>
        </p:nvSpPr>
        <p:spPr>
          <a:xfrm>
            <a:off x="1457144" y="2368549"/>
            <a:ext cx="5284622" cy="2120902"/>
          </a:xfrm>
          <a:prstGeom prst="rect">
            <a:avLst/>
          </a:prstGeom>
          <a:noFill/>
        </p:spPr>
        <p:txBody>
          <a:bodyPr wrap="square" rtlCol="0">
            <a:spAutoFit/>
          </a:bodyPr>
          <a:lstStyle/>
          <a:p>
            <a:pPr>
              <a:lnSpc>
                <a:spcPct val="150000"/>
              </a:lnSpc>
            </a:pPr>
            <a:r>
              <a:rPr lang="zh-CN" altLang="zh-CN" sz="1800" b="1" kern="100" dirty="0">
                <a:effectLst/>
                <a:latin typeface="+mn-ea"/>
                <a:ea typeface="+mn-ea"/>
                <a:cs typeface="Times New Roman" panose="02020603050405020304" pitchFamily="18" charset="0"/>
              </a:rPr>
              <a:t>技术在本质上是人的</a:t>
            </a:r>
            <a:r>
              <a:rPr lang="zh-CN" altLang="zh-CN" sz="1800" b="1" kern="100" dirty="0">
                <a:solidFill>
                  <a:srgbClr val="8E0309"/>
                </a:solidFill>
                <a:effectLst/>
                <a:latin typeface="+mn-ea"/>
                <a:ea typeface="+mn-ea"/>
                <a:cs typeface="Times New Roman" panose="02020603050405020304" pitchFamily="18" charset="0"/>
              </a:rPr>
              <a:t>本质力量的对象化</a:t>
            </a:r>
            <a:r>
              <a:rPr lang="zh-CN" altLang="zh-CN" sz="1800" b="1" kern="100" dirty="0">
                <a:effectLst/>
                <a:latin typeface="+mn-ea"/>
                <a:ea typeface="+mn-ea"/>
                <a:cs typeface="Times New Roman" panose="02020603050405020304" pitchFamily="18" charset="0"/>
              </a:rPr>
              <a:t>，技术在本质上体现了“人对自然的实践关系”，“工艺学揭示出人对自然的能动关系，人的生活的直接生产过程，从而人的社会生活关系和由此产生的精神观念的直接生产过程</a:t>
            </a:r>
            <a:r>
              <a:rPr lang="en-US" altLang="zh-CN" sz="1800" b="1" kern="100" dirty="0">
                <a:effectLst/>
                <a:latin typeface="+mn-ea"/>
                <a:ea typeface="+mn-ea"/>
                <a:cs typeface="Times New Roman" panose="02020603050405020304" pitchFamily="18" charset="0"/>
              </a:rPr>
              <a:t>”</a:t>
            </a:r>
            <a:r>
              <a:rPr lang="zh-CN" altLang="en-US" sz="1800" b="1" kern="100" dirty="0">
                <a:effectLst/>
                <a:latin typeface="+mn-ea"/>
                <a:ea typeface="+mn-ea"/>
                <a:cs typeface="Times New Roman" panose="02020603050405020304" pitchFamily="18" charset="0"/>
              </a:rPr>
              <a:t>。</a:t>
            </a:r>
            <a:endParaRPr lang="zh-CN" altLang="en-US" b="1" dirty="0">
              <a:latin typeface="+mn-ea"/>
              <a:ea typeface="+mn-ea"/>
            </a:endParaRPr>
          </a:p>
        </p:txBody>
      </p:sp>
      <p:sp>
        <p:nvSpPr>
          <p:cNvPr id="6" name="矩形 5"/>
          <p:cNvSpPr/>
          <p:nvPr/>
        </p:nvSpPr>
        <p:spPr>
          <a:xfrm>
            <a:off x="1042806" y="2037964"/>
            <a:ext cx="8589795" cy="293740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pic>
        <p:nvPicPr>
          <p:cNvPr id="102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6854297" y="1447800"/>
            <a:ext cx="4753503" cy="387773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矩形: 圆角 93"/>
          <p:cNvSpPr/>
          <p:nvPr/>
        </p:nvSpPr>
        <p:spPr>
          <a:xfrm>
            <a:off x="1042806" y="1088659"/>
            <a:ext cx="6971056" cy="81615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马、恩也认为技术是对“人对自然界的理论关系和实践关系”的体现</a:t>
            </a:r>
            <a:endParaRPr lang="zh-CN" altLang="en-US" sz="2400" b="1" dirty="0">
              <a:solidFill>
                <a:schemeClr val="accent4"/>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advTm="9319"/>
    </mc:Choice>
    <mc:Fallback>
      <p:transition spd="slow" advTm="93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730948" y="3000270"/>
            <a:ext cx="6224825" cy="857460"/>
            <a:chOff x="5588007" y="1590635"/>
            <a:chExt cx="6224825" cy="857460"/>
          </a:xfrm>
        </p:grpSpPr>
        <p:sp>
          <p:nvSpPr>
            <p:cNvPr id="19" name="文本框 18"/>
            <p:cNvSpPr txBox="1"/>
            <p:nvPr/>
          </p:nvSpPr>
          <p:spPr>
            <a:xfrm>
              <a:off x="6549853" y="1696200"/>
              <a:ext cx="5262979"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科学、技术和工程的关系</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2</a:t>
              </a:r>
              <a:endParaRPr lang="zh-CN" altLang="en-US" sz="4000" b="1" dirty="0">
                <a:latin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1480"/>
    </mc:Choice>
    <mc:Fallback>
      <p:transition spd="slow" advTm="1480"/>
    </mc:Fallback>
  </mc:AlternateContent>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5.1.2"/>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commondata" val="eyJoZGlkIjoiOThkMDA2MjBiODYzMmZjODBjODlkNTdjNmY5NDNiZTMifQ=="/>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2990</Words>
  <Application>WPS 演示</Application>
  <PresentationFormat>宽屏</PresentationFormat>
  <Paragraphs>333</Paragraphs>
  <Slides>24</Slides>
  <Notes>12</Notes>
  <HiddenSlides>0</HiddenSlides>
  <MMClips>0</MMClips>
  <ScaleCrop>false</ScaleCrop>
  <HeadingPairs>
    <vt:vector size="6" baseType="variant">
      <vt:variant>
        <vt:lpstr>已用的字体</vt:lpstr>
      </vt:variant>
      <vt:variant>
        <vt:i4>13</vt:i4>
      </vt:variant>
      <vt:variant>
        <vt:lpstr>主题</vt:lpstr>
      </vt:variant>
      <vt:variant>
        <vt:i4>18</vt:i4>
      </vt:variant>
      <vt:variant>
        <vt:lpstr>幻灯片标题</vt:lpstr>
      </vt:variant>
      <vt:variant>
        <vt:i4>24</vt:i4>
      </vt:variant>
    </vt:vector>
  </HeadingPairs>
  <TitlesOfParts>
    <vt:vector size="55" baseType="lpstr">
      <vt:lpstr>Arial</vt:lpstr>
      <vt:lpstr>宋体</vt:lpstr>
      <vt:lpstr>Wingdings</vt:lpstr>
      <vt:lpstr>Century Gothic</vt:lpstr>
      <vt:lpstr>微软雅黑</vt:lpstr>
      <vt:lpstr>微软雅黑 Light</vt:lpstr>
      <vt:lpstr>Wingdings 3</vt:lpstr>
      <vt:lpstr>Arial</vt:lpstr>
      <vt:lpstr>Calibri</vt:lpstr>
      <vt:lpstr>Times New Roman</vt:lpstr>
      <vt:lpstr>Arial Unicode MS</vt:lpstr>
      <vt:lpstr>PingFang SC</vt:lpstr>
      <vt:lpstr>kiloji - B</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PowerPoint 演示文稿</vt:lpstr>
      <vt:lpstr>什么是科学、技术和工程？</vt:lpstr>
      <vt:lpstr>什么是科学、技术和工程？</vt:lpstr>
      <vt:lpstr>PowerPoint 演示文稿</vt:lpstr>
      <vt:lpstr>PowerPoint 演示文稿</vt:lpstr>
      <vt:lpstr>马克思和恩格斯的技术观 </vt:lpstr>
      <vt:lpstr>PowerPoint 演示文稿</vt:lpstr>
      <vt:lpstr>科学的特征</vt:lpstr>
      <vt:lpstr>技术的特征</vt:lpstr>
      <vt:lpstr>工程的特征</vt:lpstr>
      <vt:lpstr>工程的特征</vt:lpstr>
      <vt:lpstr>科学技术与工程的关系</vt:lpstr>
      <vt:lpstr>科学技术与工程的关系</vt:lpstr>
      <vt:lpstr>科学和技术的关系</vt:lpstr>
      <vt:lpstr>PowerPoint 演示文稿</vt:lpstr>
      <vt:lpstr>治沙工程案例</vt:lpstr>
      <vt:lpstr>轨道工程案例</vt:lpstr>
      <vt:lpstr>水利工程案例</vt:lpstr>
      <vt:lpstr>航天工程案例</vt:lpstr>
      <vt:lpstr>PowerPoint 演示文稿</vt:lpstr>
      <vt:lpstr>科学精神与社会价值启示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郭旭</dc:creator>
  <cp:lastModifiedBy>张鹏杰</cp:lastModifiedBy>
  <cp:revision>686</cp:revision>
  <dcterms:created xsi:type="dcterms:W3CDTF">2016-11-28T11:30:00Z</dcterms:created>
  <dcterms:modified xsi:type="dcterms:W3CDTF">2023-09-27T01:48:42Z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42DD80E4A17C42A8B9438DE672E23387_12</vt:lpwstr>
  </property>
  <property fmtid="{D5CDD505-2E9C-101B-9397-08002B2CF9AE}" pid="12" name="KSOProductBuildVer">
    <vt:lpwstr>2052-12.1.0.15374</vt:lpwstr>
  </property>
</Properties>
</file>